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1"/>
  </p:notesMasterIdLst>
  <p:sldIdLst>
    <p:sldId id="256" r:id="rId2"/>
    <p:sldId id="257" r:id="rId3"/>
    <p:sldId id="260" r:id="rId4"/>
    <p:sldId id="305" r:id="rId5"/>
    <p:sldId id="306" r:id="rId6"/>
    <p:sldId id="307" r:id="rId7"/>
    <p:sldId id="308" r:id="rId8"/>
    <p:sldId id="311" r:id="rId9"/>
    <p:sldId id="310" r:id="rId10"/>
  </p:sldIdLst>
  <p:sldSz cx="9144000" cy="5143500" type="screen16x9"/>
  <p:notesSz cx="6858000" cy="9144000"/>
  <p:embeddedFontLst>
    <p:embeddedFont>
      <p:font typeface="Oswald" charset="0"/>
      <p:regular r:id="rId12"/>
      <p:bold r:id="rId13"/>
    </p:embeddedFont>
    <p:embeddedFont>
      <p:font typeface="Open Sans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DA0C95FF-AE96-4E57-8AC8-5D83501005AC}">
  <a:tblStyle styleId="{DA0C95FF-AE96-4E57-8AC8-5D83501005AC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0B7C412-5D44-42E2-9C48-1B741F3B040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82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187a9d989_2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187a9d989_2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187a9d989_2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187a9d989_2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187a9d989_2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7187a9d989_2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187a9d989_2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7187a9d989_2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4915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187a9d989_2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7187a9d989_2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25936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187a9d989_2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7187a9d989_2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87202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187a9d989_2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7187a9d989_2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88271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187a9d989_2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7187a9d989_2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23203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187a9d989_2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187a9d989_2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88616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12700" y="2684900"/>
            <a:ext cx="7718400" cy="1495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flipH="1">
            <a:off x="2117875" y="2386875"/>
            <a:ext cx="4908300" cy="2150700"/>
          </a:xfrm>
          <a:prstGeom prst="snip2DiagRect">
            <a:avLst>
              <a:gd name="adj1" fmla="val 0"/>
              <a:gd name="adj2" fmla="val 16667"/>
            </a:avLst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623175" y="2881338"/>
            <a:ext cx="5897400" cy="92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623225" y="3597613"/>
            <a:ext cx="5897400" cy="4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 2">
  <p:cSld name="CUSTOM_2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2"/>
          <p:cNvSpPr txBox="1">
            <a:spLocks noGrp="1"/>
          </p:cNvSpPr>
          <p:nvPr>
            <p:ph type="title"/>
          </p:nvPr>
        </p:nvSpPr>
        <p:spPr>
          <a:xfrm>
            <a:off x="991800" y="537875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subTitle" idx="1"/>
          </p:nvPr>
        </p:nvSpPr>
        <p:spPr>
          <a:xfrm>
            <a:off x="991800" y="2606550"/>
            <a:ext cx="1595400" cy="3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subTitle" idx="2"/>
          </p:nvPr>
        </p:nvSpPr>
        <p:spPr>
          <a:xfrm>
            <a:off x="991800" y="2928150"/>
            <a:ext cx="1595400" cy="113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ubTitle" idx="3"/>
          </p:nvPr>
        </p:nvSpPr>
        <p:spPr>
          <a:xfrm>
            <a:off x="2846800" y="2606550"/>
            <a:ext cx="1595400" cy="3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subTitle" idx="4"/>
          </p:nvPr>
        </p:nvSpPr>
        <p:spPr>
          <a:xfrm>
            <a:off x="2846796" y="2928150"/>
            <a:ext cx="1595400" cy="113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subTitle" idx="5"/>
          </p:nvPr>
        </p:nvSpPr>
        <p:spPr>
          <a:xfrm>
            <a:off x="4701800" y="2606550"/>
            <a:ext cx="1595400" cy="3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91" name="Google Shape;91;p22"/>
          <p:cNvSpPr txBox="1">
            <a:spLocks noGrp="1"/>
          </p:cNvSpPr>
          <p:nvPr>
            <p:ph type="subTitle" idx="6"/>
          </p:nvPr>
        </p:nvSpPr>
        <p:spPr>
          <a:xfrm>
            <a:off x="4701792" y="2928150"/>
            <a:ext cx="1595400" cy="113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2"/>
          <p:cNvSpPr txBox="1">
            <a:spLocks noGrp="1"/>
          </p:cNvSpPr>
          <p:nvPr>
            <p:ph type="subTitle" idx="7"/>
          </p:nvPr>
        </p:nvSpPr>
        <p:spPr>
          <a:xfrm>
            <a:off x="6556800" y="2606550"/>
            <a:ext cx="1595400" cy="3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93" name="Google Shape;93;p22"/>
          <p:cNvSpPr txBox="1">
            <a:spLocks noGrp="1"/>
          </p:cNvSpPr>
          <p:nvPr>
            <p:ph type="subTitle" idx="8"/>
          </p:nvPr>
        </p:nvSpPr>
        <p:spPr>
          <a:xfrm>
            <a:off x="6556788" y="2928150"/>
            <a:ext cx="1595400" cy="113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991800" y="537875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991800" y="1622325"/>
            <a:ext cx="7160400" cy="29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◸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◹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◺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◿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991800" y="1426225"/>
            <a:ext cx="35802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◸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◹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◺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◿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991800" y="537875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991800" y="1363650"/>
            <a:ext cx="7160400" cy="241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991800" y="1233175"/>
            <a:ext cx="3580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ubTitle" idx="1"/>
          </p:nvPr>
        </p:nvSpPr>
        <p:spPr>
          <a:xfrm>
            <a:off x="991800" y="2803075"/>
            <a:ext cx="3580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2"/>
          </p:nvPr>
        </p:nvSpPr>
        <p:spPr>
          <a:xfrm>
            <a:off x="4572000" y="724075"/>
            <a:ext cx="35802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◸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◹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◺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◿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991800" y="4230575"/>
            <a:ext cx="5318700" cy="37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◸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◹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◺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◿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 hasCustomPrompt="1"/>
          </p:nvPr>
        </p:nvSpPr>
        <p:spPr>
          <a:xfrm>
            <a:off x="991800" y="1813550"/>
            <a:ext cx="7160400" cy="11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991800" y="3152225"/>
            <a:ext cx="71604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◸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◹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◺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◿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91800" y="530175"/>
            <a:ext cx="7160400" cy="4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None/>
              <a:defRPr sz="24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91800" y="1340600"/>
            <a:ext cx="7160400" cy="32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◸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◹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◺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◿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>
            <a:spLocks noGrp="1"/>
          </p:cNvSpPr>
          <p:nvPr>
            <p:ph type="ctrTitle"/>
          </p:nvPr>
        </p:nvSpPr>
        <p:spPr>
          <a:xfrm>
            <a:off x="1632484" y="2654275"/>
            <a:ext cx="5897400" cy="11219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200" dirty="0"/>
              <a:t>Doubling up on your Structure – Integrating for Hospital Growth</a:t>
            </a:r>
            <a:endParaRPr sz="3200" dirty="0"/>
          </a:p>
        </p:txBody>
      </p:sp>
      <p:sp>
        <p:nvSpPr>
          <p:cNvPr id="127" name="Google Shape;127;p29"/>
          <p:cNvSpPr txBox="1">
            <a:spLocks noGrp="1"/>
          </p:cNvSpPr>
          <p:nvPr>
            <p:ph type="subTitle" idx="1"/>
          </p:nvPr>
        </p:nvSpPr>
        <p:spPr>
          <a:xfrm>
            <a:off x="1385918" y="3628017"/>
            <a:ext cx="6029905" cy="2964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point of View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Jacob Jacob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0"/>
          <p:cNvSpPr txBox="1">
            <a:spLocks noGrp="1"/>
          </p:cNvSpPr>
          <p:nvPr>
            <p:ph type="title"/>
          </p:nvPr>
        </p:nvSpPr>
        <p:spPr>
          <a:xfrm>
            <a:off x="991800" y="537875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Broad Coverage</a:t>
            </a:r>
            <a:endParaRPr dirty="0"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991799" y="1317175"/>
            <a:ext cx="7628739" cy="26518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100" dirty="0"/>
              <a:t>Structure as a consolidated approach – how does it Culturally Integrate ?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1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100" dirty="0"/>
              <a:t>Current Organogram at the hospital level and how is it actually helping growth and patient excellence ?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1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100" dirty="0"/>
              <a:t>Operational efficiencies of the Structure</a:t>
            </a:r>
          </a:p>
          <a:p>
            <a:pPr marL="0" indent="0">
              <a:buNone/>
            </a:pPr>
            <a:endParaRPr lang="en-US" sz="11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100" dirty="0"/>
              <a:t>Hospitals to reinvent the model of the Structure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1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100" dirty="0"/>
              <a:t>Structure – Delegation – Innovation – Value Creation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3076" y="3116538"/>
            <a:ext cx="2676525" cy="17049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>
            <a:spLocks noGrp="1"/>
          </p:cNvSpPr>
          <p:nvPr>
            <p:ph type="title"/>
          </p:nvPr>
        </p:nvSpPr>
        <p:spPr>
          <a:xfrm>
            <a:off x="991800" y="537875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/>
              <a:t>A Consolidated Approach to the Structure </a:t>
            </a:r>
            <a:endParaRPr lang="en-MY" dirty="0"/>
          </a:p>
        </p:txBody>
      </p:sp>
      <p:sp>
        <p:nvSpPr>
          <p:cNvPr id="165" name="Google Shape;165;p33"/>
          <p:cNvSpPr txBox="1">
            <a:spLocks noGrp="1"/>
          </p:cNvSpPr>
          <p:nvPr>
            <p:ph type="body" idx="1"/>
          </p:nvPr>
        </p:nvSpPr>
        <p:spPr>
          <a:xfrm>
            <a:off x="991800" y="1622325"/>
            <a:ext cx="7160400" cy="29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Acute awareness of the landscape of the hospital – direct impact on Structure</a:t>
            </a:r>
          </a:p>
          <a:p>
            <a:pPr lvl="0"/>
            <a:endParaRPr lang="en-MY" dirty="0"/>
          </a:p>
          <a:p>
            <a:pPr lvl="0"/>
            <a:r>
              <a:rPr lang="en-US" dirty="0"/>
              <a:t>Short term Sustenance versus Growth</a:t>
            </a:r>
          </a:p>
          <a:p>
            <a:pPr lvl="0"/>
            <a:endParaRPr lang="en-MY" dirty="0"/>
          </a:p>
          <a:p>
            <a:pPr lvl="0"/>
            <a:r>
              <a:rPr lang="en-US" dirty="0"/>
              <a:t>Does the structure show clearly coordinated division of jobs – Reflection of an inclusive Culture </a:t>
            </a:r>
          </a:p>
          <a:p>
            <a:pPr lvl="0"/>
            <a:endParaRPr lang="en-MY" dirty="0"/>
          </a:p>
          <a:p>
            <a:pPr lvl="0"/>
            <a:r>
              <a:rPr lang="en-US" dirty="0"/>
              <a:t>Impact of Patient Centricity in the Structure</a:t>
            </a:r>
            <a:endParaRPr lang="en-MY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3382" y="3032677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>
            <a:spLocks noGrp="1"/>
          </p:cNvSpPr>
          <p:nvPr>
            <p:ph type="title"/>
          </p:nvPr>
        </p:nvSpPr>
        <p:spPr>
          <a:xfrm>
            <a:off x="991800" y="537875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/>
              <a:t>Current Shortcomings and what most Hospitals fail to see ?</a:t>
            </a:r>
            <a:endParaRPr lang="en-MY" dirty="0"/>
          </a:p>
        </p:txBody>
      </p:sp>
      <p:sp>
        <p:nvSpPr>
          <p:cNvPr id="165" name="Google Shape;165;p33"/>
          <p:cNvSpPr txBox="1">
            <a:spLocks noGrp="1"/>
          </p:cNvSpPr>
          <p:nvPr>
            <p:ph type="body" idx="1"/>
          </p:nvPr>
        </p:nvSpPr>
        <p:spPr>
          <a:xfrm>
            <a:off x="991800" y="1622325"/>
            <a:ext cx="7160400" cy="29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Reinventing the Structure to support growth ?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MY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Embracing Flexibility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MY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The Impact of Digitization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MY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Meaningful Collaboration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MY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Dandelion  Vs Honey Comb Structures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MY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Future Proofing and Safeguarding the Organization</a:t>
            </a:r>
            <a:endParaRPr lang="en-MY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220" y="277239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6820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>
            <a:spLocks noGrp="1"/>
          </p:cNvSpPr>
          <p:nvPr>
            <p:ph type="title"/>
          </p:nvPr>
        </p:nvSpPr>
        <p:spPr>
          <a:xfrm>
            <a:off x="991800" y="325840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/>
              <a:t> </a:t>
            </a:r>
            <a:r>
              <a:rPr lang="en-MY" dirty="0"/>
              <a:t/>
            </a:r>
            <a:br>
              <a:rPr lang="en-MY" dirty="0"/>
            </a:br>
            <a:r>
              <a:rPr lang="en-US" dirty="0"/>
              <a:t>Operational Efficiencies Through the Structure </a:t>
            </a:r>
            <a:endParaRPr lang="en-MY" dirty="0"/>
          </a:p>
        </p:txBody>
      </p:sp>
      <p:sp>
        <p:nvSpPr>
          <p:cNvPr id="165" name="Google Shape;165;p33"/>
          <p:cNvSpPr txBox="1">
            <a:spLocks noGrp="1"/>
          </p:cNvSpPr>
          <p:nvPr>
            <p:ph type="body" idx="1"/>
          </p:nvPr>
        </p:nvSpPr>
        <p:spPr>
          <a:xfrm>
            <a:off x="991800" y="1416916"/>
            <a:ext cx="7160400" cy="29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US" dirty="0"/>
              <a:t>Cost Efficiency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en-MY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/>
              <a:t>Patient Care as the primary driver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en-MY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/>
              <a:t>Agile sweet spot in a structure – People , Process, Product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en-MY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/>
              <a:t>Interlocking Innovation, Design Thinking and Creative Leadership – Cross Pollination in a Structure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en-MY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/>
              <a:t>Scaling through Structural Flexibility 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en-MY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The Cleveland Story – </a:t>
            </a:r>
            <a:r>
              <a:rPr lang="en-US" dirty="0" err="1"/>
              <a:t>Centres</a:t>
            </a:r>
            <a:r>
              <a:rPr lang="en-US" dirty="0"/>
              <a:t> of Excellence 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0849" y="3290675"/>
            <a:ext cx="2228230" cy="172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669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>
            <a:spLocks noGrp="1"/>
          </p:cNvSpPr>
          <p:nvPr>
            <p:ph type="title"/>
          </p:nvPr>
        </p:nvSpPr>
        <p:spPr>
          <a:xfrm>
            <a:off x="991800" y="537875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/>
              <a:t>Reinventing the Model</a:t>
            </a:r>
            <a:endParaRPr lang="en-MY" dirty="0"/>
          </a:p>
        </p:txBody>
      </p:sp>
      <p:sp>
        <p:nvSpPr>
          <p:cNvPr id="165" name="Google Shape;165;p33"/>
          <p:cNvSpPr txBox="1">
            <a:spLocks noGrp="1"/>
          </p:cNvSpPr>
          <p:nvPr>
            <p:ph type="body" idx="1"/>
          </p:nvPr>
        </p:nvSpPr>
        <p:spPr>
          <a:xfrm>
            <a:off x="991800" y="1310899"/>
            <a:ext cx="7160400" cy="29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Medical </a:t>
            </a:r>
            <a:r>
              <a:rPr lang="en-US" dirty="0" err="1"/>
              <a:t>Programmes</a:t>
            </a:r>
            <a:r>
              <a:rPr lang="en-US" dirty="0"/>
              <a:t>, Clinical Protocols and Continuous Improvement as a lever for change</a:t>
            </a:r>
          </a:p>
          <a:p>
            <a:pPr lvl="0"/>
            <a:endParaRPr lang="en-MY" dirty="0"/>
          </a:p>
          <a:p>
            <a:pPr lvl="0"/>
            <a:r>
              <a:rPr lang="en-US" dirty="0"/>
              <a:t>The Vietnam story of Patient Excellence through Structure – OP and IP related stories – Patient Centric removal of bureaucracy</a:t>
            </a:r>
          </a:p>
          <a:p>
            <a:pPr lvl="0"/>
            <a:endParaRPr lang="en-MY" dirty="0"/>
          </a:p>
          <a:p>
            <a:pPr lvl="0"/>
            <a:r>
              <a:rPr lang="en-US" dirty="0"/>
              <a:t>Assigning Responsibilities based on your service – Cure and Care</a:t>
            </a:r>
          </a:p>
          <a:p>
            <a:pPr lvl="0"/>
            <a:endParaRPr lang="en-MY" dirty="0"/>
          </a:p>
          <a:p>
            <a:pPr lvl="0"/>
            <a:r>
              <a:rPr lang="en-US" dirty="0"/>
              <a:t>Fix it not when its broken</a:t>
            </a:r>
          </a:p>
          <a:p>
            <a:pPr lvl="0"/>
            <a:endParaRPr lang="en-MY" dirty="0"/>
          </a:p>
          <a:p>
            <a:pPr lvl="0"/>
            <a:r>
              <a:rPr lang="en-US" dirty="0"/>
              <a:t>The Doctor, The Nurse and The Patient</a:t>
            </a:r>
          </a:p>
          <a:p>
            <a:pPr lvl="0"/>
            <a:endParaRPr lang="en-MY" dirty="0"/>
          </a:p>
          <a:p>
            <a:r>
              <a:rPr lang="en-US" dirty="0"/>
              <a:t>Ruthless Execution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-7696" r="-7696"/>
          <a:stretch/>
        </p:blipFill>
        <p:spPr>
          <a:xfrm>
            <a:off x="6886575" y="3015283"/>
            <a:ext cx="22574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775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>
            <a:spLocks noGrp="1"/>
          </p:cNvSpPr>
          <p:nvPr>
            <p:ph type="title"/>
          </p:nvPr>
        </p:nvSpPr>
        <p:spPr>
          <a:xfrm>
            <a:off x="991800" y="537875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/>
              <a:t>Value Creation</a:t>
            </a:r>
            <a:endParaRPr lang="en-MY" dirty="0"/>
          </a:p>
        </p:txBody>
      </p:sp>
      <p:sp>
        <p:nvSpPr>
          <p:cNvPr id="165" name="Google Shape;165;p33"/>
          <p:cNvSpPr txBox="1">
            <a:spLocks noGrp="1"/>
          </p:cNvSpPr>
          <p:nvPr>
            <p:ph type="body" idx="1"/>
          </p:nvPr>
        </p:nvSpPr>
        <p:spPr>
          <a:xfrm>
            <a:off x="991800" y="1622325"/>
            <a:ext cx="7160400" cy="29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Delegation – the type of team you  pick has an impact on your Hospital’s destiny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MY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Embracing Flexibility or Enhancing Control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MY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Create Communities of Trust through the Structure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MY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Delegation is part of the value system not in isolation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MY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Win-Win approach</a:t>
            </a:r>
            <a:endParaRPr lang="en-MY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0910" y="3114225"/>
            <a:ext cx="24574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0708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>
            <a:spLocks noGrp="1"/>
          </p:cNvSpPr>
          <p:nvPr>
            <p:ph type="title"/>
          </p:nvPr>
        </p:nvSpPr>
        <p:spPr>
          <a:xfrm>
            <a:off x="991800" y="537875"/>
            <a:ext cx="71604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/>
              <a:t>Always keep in mind – Doubling up for Growth</a:t>
            </a:r>
            <a:endParaRPr lang="en-MY" dirty="0"/>
          </a:p>
        </p:txBody>
      </p:sp>
      <p:sp>
        <p:nvSpPr>
          <p:cNvPr id="165" name="Google Shape;165;p33"/>
          <p:cNvSpPr txBox="1">
            <a:spLocks noGrp="1"/>
          </p:cNvSpPr>
          <p:nvPr>
            <p:ph type="body" idx="1"/>
          </p:nvPr>
        </p:nvSpPr>
        <p:spPr>
          <a:xfrm>
            <a:off x="991800" y="1622325"/>
            <a:ext cx="7160400" cy="29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82600" lvl="0" indent="-342900">
              <a:buFont typeface="+mj-lt"/>
              <a:buAutoNum type="arabicPeriod"/>
            </a:pPr>
            <a:r>
              <a:rPr lang="en-US" dirty="0"/>
              <a:t>Future proofing and safe guarding your </a:t>
            </a:r>
            <a:r>
              <a:rPr lang="en-US" dirty="0" err="1"/>
              <a:t>Organisation</a:t>
            </a:r>
            <a:r>
              <a:rPr lang="en-US" dirty="0"/>
              <a:t> Structure is not a one time project</a:t>
            </a:r>
            <a:endParaRPr lang="en-MY" dirty="0"/>
          </a:p>
          <a:p>
            <a:pPr marL="482600" lvl="0" indent="-342900">
              <a:buFont typeface="+mj-lt"/>
              <a:buAutoNum type="arabicPeriod"/>
            </a:pPr>
            <a:r>
              <a:rPr lang="en-US" dirty="0"/>
              <a:t>Structure as a system of embracing change can become your Competitive Advantage</a:t>
            </a:r>
          </a:p>
          <a:p>
            <a:pPr marL="482600" lvl="0" indent="-342900">
              <a:buFont typeface="+mj-lt"/>
              <a:buAutoNum type="arabicPeriod"/>
            </a:pPr>
            <a:r>
              <a:rPr lang="en-US" dirty="0"/>
              <a:t>Even the best Structures will fail to deliver if it is irrelevant to the needs of your Hospital</a:t>
            </a:r>
            <a:endParaRPr lang="en-MY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38850" y="342817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1454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>
            <a:spLocks noGrp="1"/>
          </p:cNvSpPr>
          <p:nvPr>
            <p:ph type="ctrTitle"/>
          </p:nvPr>
        </p:nvSpPr>
        <p:spPr>
          <a:xfrm>
            <a:off x="1464150" y="2987356"/>
            <a:ext cx="5897400" cy="92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5400" dirty="0"/>
              <a:t>Thank you!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xmlns="" val="1459805116"/>
      </p:ext>
    </p:extLst>
  </p:cSld>
  <p:clrMapOvr>
    <a:masterClrMapping/>
  </p:clrMapOvr>
</p:sld>
</file>

<file path=ppt/theme/theme1.xml><?xml version="1.0" encoding="utf-8"?>
<a:theme xmlns:a="http://schemas.openxmlformats.org/drawingml/2006/main" name="Public Hospital by Slidesgo">
  <a:themeElements>
    <a:clrScheme name="Simple Light">
      <a:dk1>
        <a:srgbClr val="434343"/>
      </a:dk1>
      <a:lt1>
        <a:srgbClr val="FFFFFF"/>
      </a:lt1>
      <a:dk2>
        <a:srgbClr val="595959"/>
      </a:dk2>
      <a:lt2>
        <a:srgbClr val="EEEEEE"/>
      </a:lt2>
      <a:accent1>
        <a:srgbClr val="44C5C8"/>
      </a:accent1>
      <a:accent2>
        <a:srgbClr val="67D1D3"/>
      </a:accent2>
      <a:accent3>
        <a:srgbClr val="8DDCDE"/>
      </a:accent3>
      <a:accent4>
        <a:srgbClr val="BAEAEA"/>
      </a:accent4>
      <a:accent5>
        <a:srgbClr val="C8EEF0"/>
      </a:accent5>
      <a:accent6>
        <a:srgbClr val="EBF9F9"/>
      </a:accent6>
      <a:hlink>
        <a:srgbClr val="44C5C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313</Words>
  <Application>Microsoft Office PowerPoint</Application>
  <PresentationFormat>On-screen Show (16:9)</PresentationFormat>
  <Paragraphs>73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Oswald</vt:lpstr>
      <vt:lpstr>Open Sans</vt:lpstr>
      <vt:lpstr>Wingdings</vt:lpstr>
      <vt:lpstr>Public Hospital by Slidesgo</vt:lpstr>
      <vt:lpstr>Doubling up on your Structure – Integrating for Hospital Growth</vt:lpstr>
      <vt:lpstr>Broad Coverage</vt:lpstr>
      <vt:lpstr>A Consolidated Approach to the Structure </vt:lpstr>
      <vt:lpstr>Current Shortcomings and what most Hospitals fail to see ?</vt:lpstr>
      <vt:lpstr>  Operational Efficiencies Through the Structure </vt:lpstr>
      <vt:lpstr>Reinventing the Model</vt:lpstr>
      <vt:lpstr>Value Creation</vt:lpstr>
      <vt:lpstr>Always keep in mind – Doubling up for Growth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Doubling up on your Structure – Integrating for Hospital Growth</dc:title>
  <dc:creator>Wan Mohammad Muzaffar Bin. Wan Faizuddin</dc:creator>
  <cp:lastModifiedBy>R Basker</cp:lastModifiedBy>
  <cp:revision>10</cp:revision>
  <dcterms:modified xsi:type="dcterms:W3CDTF">2020-06-17T05:40:27Z</dcterms:modified>
</cp:coreProperties>
</file>