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97" r:id="rId4"/>
    <p:sldId id="290" r:id="rId5"/>
    <p:sldId id="281" r:id="rId6"/>
    <p:sldId id="268" r:id="rId7"/>
    <p:sldId id="266" r:id="rId8"/>
    <p:sldId id="294" r:id="rId9"/>
    <p:sldId id="302" r:id="rId10"/>
    <p:sldId id="282" r:id="rId11"/>
    <p:sldId id="299" r:id="rId12"/>
    <p:sldId id="291" r:id="rId13"/>
    <p:sldId id="275" r:id="rId14"/>
    <p:sldId id="292" r:id="rId15"/>
    <p:sldId id="270" r:id="rId16"/>
    <p:sldId id="265" r:id="rId17"/>
    <p:sldId id="293" r:id="rId18"/>
    <p:sldId id="301" r:id="rId19"/>
    <p:sldId id="300" r:id="rId20"/>
    <p:sldId id="278"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015" autoAdjust="0"/>
    <p:restoredTop sz="56732" autoAdjust="0"/>
  </p:normalViewPr>
  <p:slideViewPr>
    <p:cSldViewPr>
      <p:cViewPr varScale="1">
        <p:scale>
          <a:sx n="69" d="100"/>
          <a:sy n="69" d="100"/>
        </p:scale>
        <p:origin x="-143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65A5FA-E688-4C6E-AC17-22E64D929D56}" type="datetimeFigureOut">
              <a:rPr lang="en-US" smtClean="0"/>
              <a:pPr/>
              <a:t>6/17/2020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79D66-2295-4D6C-A24B-167267565BA3}" type="slidenum">
              <a:rPr lang="en-IN" smtClean="0"/>
              <a:pPr/>
              <a:t>‹#›</a:t>
            </a:fld>
            <a:endParaRPr lang="en-IN"/>
          </a:p>
        </p:txBody>
      </p:sp>
    </p:spTree>
    <p:extLst>
      <p:ext uri="{BB962C8B-B14F-4D97-AF65-F5344CB8AC3E}">
        <p14:creationId xmlns:p14="http://schemas.microsoft.com/office/powerpoint/2010/main" xmlns="" val="157220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a:t>
            </a:fld>
            <a:endParaRPr lang="en-IN"/>
          </a:p>
        </p:txBody>
      </p:sp>
    </p:spTree>
    <p:extLst>
      <p:ext uri="{BB962C8B-B14F-4D97-AF65-F5344CB8AC3E}">
        <p14:creationId xmlns:p14="http://schemas.microsoft.com/office/powerpoint/2010/main" xmlns="" val="76708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IN" dirty="0" smtClean="0"/>
              <a:t> </a:t>
            </a:r>
          </a:p>
          <a:p>
            <a:pPr>
              <a:lnSpc>
                <a:spcPct val="200000"/>
              </a:lnSpc>
            </a:pPr>
            <a:r>
              <a:rPr lang="en-IN" b="1" dirty="0" smtClean="0"/>
              <a:t>Verification of credentials and health status</a:t>
            </a:r>
          </a:p>
          <a:p>
            <a:pPr>
              <a:lnSpc>
                <a:spcPct val="200000"/>
              </a:lnSpc>
            </a:pPr>
            <a:r>
              <a:rPr lang="en-IN" b="1" dirty="0" smtClean="0"/>
              <a:t>Induction programme – The Mission statement</a:t>
            </a:r>
            <a:r>
              <a:rPr lang="en-IN" b="1" baseline="0" dirty="0" smtClean="0"/>
              <a:t> of the organization should be mission of the staff</a:t>
            </a:r>
            <a:endParaRPr lang="en-IN" b="1" dirty="0" smtClean="0"/>
          </a:p>
          <a:p>
            <a:pPr>
              <a:lnSpc>
                <a:spcPct val="200000"/>
              </a:lnSpc>
            </a:pPr>
            <a:r>
              <a:rPr lang="en-IN" b="1" dirty="0" smtClean="0"/>
              <a:t>Training of required skills for the job, soft skill training</a:t>
            </a:r>
          </a:p>
          <a:p>
            <a:pPr>
              <a:lnSpc>
                <a:spcPct val="200000"/>
              </a:lnSpc>
            </a:pPr>
            <a:r>
              <a:rPr lang="en-IN" b="1" dirty="0" smtClean="0"/>
              <a:t>Fresher’s Leave policy</a:t>
            </a:r>
          </a:p>
          <a:p>
            <a:pPr>
              <a:lnSpc>
                <a:spcPct val="200000"/>
              </a:lnSpc>
            </a:pPr>
            <a:r>
              <a:rPr lang="en-IN" b="1" dirty="0" smtClean="0"/>
              <a:t>Allocation of work place and accommodation</a:t>
            </a:r>
          </a:p>
          <a:p>
            <a:pPr>
              <a:lnSpc>
                <a:spcPct val="200000"/>
              </a:lnSpc>
            </a:pPr>
            <a:r>
              <a:rPr lang="en-IN" b="1" dirty="0" smtClean="0"/>
              <a:t>Employee should feel control of place and develop attitude.</a:t>
            </a:r>
          </a:p>
          <a:p>
            <a:r>
              <a:rPr lang="en-IN" b="1" dirty="0" smtClean="0"/>
              <a:t>Internal</a:t>
            </a:r>
            <a:r>
              <a:rPr lang="en-IN" b="1" baseline="0" dirty="0" smtClean="0"/>
              <a:t> networking – to build support system - trouble shooters for new employees, making them understand the culture, authentic information providers. (Can be through internal communication like </a:t>
            </a:r>
            <a:r>
              <a:rPr lang="en-IN" b="1" baseline="0" dirty="0" err="1" smtClean="0"/>
              <a:t>watapp</a:t>
            </a:r>
            <a:r>
              <a:rPr lang="en-IN" b="1" baseline="0" dirty="0" smtClean="0"/>
              <a:t>)</a:t>
            </a:r>
          </a:p>
          <a:p>
            <a:endParaRPr lang="en-IN"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Organizations also should support the employees with ... work instructions, SOPs, guidelines, manuals,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Experience of TATA</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On boarding process of</a:t>
            </a:r>
            <a:r>
              <a:rPr lang="en-IN" b="1" baseline="0" dirty="0" smtClean="0"/>
              <a:t> TATA group – family ticket, Hotel stay, Soft loans, office, accommodation, visit to all units</a:t>
            </a:r>
            <a:endParaRPr lang="en-IN" b="1" dirty="0" smtClean="0"/>
          </a:p>
          <a:p>
            <a:r>
              <a:rPr lang="en-IN" b="1" dirty="0" smtClean="0"/>
              <a:t>It help to</a:t>
            </a:r>
            <a:r>
              <a:rPr lang="en-IN" b="1" baseline="0" dirty="0" smtClean="0"/>
              <a:t> realize what you are in the organization, your position, expectation from you.</a:t>
            </a:r>
            <a:endParaRPr lang="en-IN" b="1"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13</a:t>
            </a:fld>
            <a:endParaRPr lang="en-IN"/>
          </a:p>
        </p:txBody>
      </p:sp>
    </p:spTree>
    <p:extLst>
      <p:ext uri="{BB962C8B-B14F-4D97-AF65-F5344CB8AC3E}">
        <p14:creationId xmlns:p14="http://schemas.microsoft.com/office/powerpoint/2010/main" xmlns="" val="78702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i="0" kern="1200" dirty="0" smtClean="0">
                <a:solidFill>
                  <a:schemeClr val="tx1"/>
                </a:solidFill>
                <a:latin typeface="+mn-lt"/>
                <a:ea typeface="+mn-ea"/>
                <a:cs typeface="+mn-cs"/>
              </a:rPr>
              <a:t>MCGREGORS THEORY X AND Y</a:t>
            </a:r>
          </a:p>
          <a:p>
            <a:pPr>
              <a:buFont typeface="Arial" pitchFamily="34" charset="0"/>
              <a:buChar char="•"/>
            </a:pPr>
            <a:r>
              <a:rPr lang="en-IN" sz="1200" b="0" i="0" kern="1200" dirty="0" smtClean="0">
                <a:solidFill>
                  <a:schemeClr val="tx1"/>
                </a:solidFill>
                <a:latin typeface="+mn-lt"/>
                <a:ea typeface="+mn-ea"/>
                <a:cs typeface="+mn-cs"/>
              </a:rPr>
              <a:t>lower-order needs (Theory X) and higher-order needs (Theory Y)</a:t>
            </a:r>
          </a:p>
          <a:p>
            <a:pPr>
              <a:buFont typeface="Arial" pitchFamily="34" charset="0"/>
              <a:buChar char="•"/>
            </a:pPr>
            <a:endParaRPr lang="en-IN" sz="1200" b="0" i="0" kern="1200" dirty="0" smtClean="0">
              <a:solidFill>
                <a:schemeClr val="tx1"/>
              </a:solidFill>
              <a:latin typeface="+mn-lt"/>
              <a:ea typeface="+mn-ea"/>
              <a:cs typeface="+mn-cs"/>
            </a:endParaRPr>
          </a:p>
          <a:p>
            <a:pPr>
              <a:buFont typeface="Arial" pitchFamily="34" charset="0"/>
              <a:buChar char="•"/>
            </a:pPr>
            <a:r>
              <a:rPr lang="en-IN" sz="1200" b="0" i="0" kern="1200" dirty="0" smtClean="0">
                <a:solidFill>
                  <a:schemeClr val="tx1"/>
                </a:solidFill>
                <a:latin typeface="+mn-lt"/>
                <a:ea typeface="+mn-ea"/>
                <a:cs typeface="+mn-cs"/>
              </a:rPr>
              <a:t> Theory X assumes that employees are naturally unmotivated and dislike working, and this encourages an authoritarian style of management. According to this view, management must actively intervene to get things done.  It summaries that workers need to be constantly watched and instructed what to do.</a:t>
            </a:r>
          </a:p>
          <a:p>
            <a:pPr>
              <a:buFont typeface="Arial" pitchFamily="34" charset="0"/>
              <a:buChar char="•"/>
            </a:pPr>
            <a:endParaRPr lang="en-IN" sz="1200" b="0" i="0" kern="1200" dirty="0" smtClean="0">
              <a:solidFill>
                <a:schemeClr val="tx1"/>
              </a:solidFill>
              <a:latin typeface="+mn-lt"/>
              <a:ea typeface="+mn-ea"/>
              <a:cs typeface="+mn-cs"/>
            </a:endParaRPr>
          </a:p>
          <a:p>
            <a:pPr>
              <a:buFont typeface="Arial" pitchFamily="34" charset="0"/>
              <a:buChar char="•"/>
            </a:pPr>
            <a:r>
              <a:rPr lang="en-IN" sz="1200" b="0" i="0" kern="1200" dirty="0" smtClean="0">
                <a:solidFill>
                  <a:schemeClr val="tx1"/>
                </a:solidFill>
                <a:latin typeface="+mn-lt"/>
                <a:ea typeface="+mn-ea"/>
                <a:cs typeface="+mn-cs"/>
              </a:rPr>
              <a:t>Theory Y shows a participation style of management that is decentralized. It assumes that employees are happy to work, self motivated, creative and enjoy working with greater responsibility.  It emphasizes that staff are self-disciplined and would like to do the job themselves</a:t>
            </a:r>
          </a:p>
          <a:p>
            <a:pPr>
              <a:buFont typeface="Arial" pitchFamily="34" charset="0"/>
              <a:buChar char="•"/>
            </a:pPr>
            <a:endParaRPr lang="en-IN" sz="1200" b="0" i="0" kern="1200" dirty="0" smtClean="0">
              <a:solidFill>
                <a:schemeClr val="tx1"/>
              </a:solidFill>
              <a:latin typeface="+mn-lt"/>
              <a:ea typeface="+mn-ea"/>
              <a:cs typeface="+mn-cs"/>
            </a:endParaRPr>
          </a:p>
          <a:p>
            <a:pPr>
              <a:buFont typeface="Arial" pitchFamily="34" charset="0"/>
              <a:buChar char="•"/>
            </a:pPr>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14</a:t>
            </a:fld>
            <a:endParaRPr lang="en-IN"/>
          </a:p>
        </p:txBody>
      </p:sp>
    </p:spTree>
    <p:extLst>
      <p:ext uri="{BB962C8B-B14F-4D97-AF65-F5344CB8AC3E}">
        <p14:creationId xmlns:p14="http://schemas.microsoft.com/office/powerpoint/2010/main" xmlns="" val="335966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IN" dirty="0" smtClean="0"/>
              <a:t>The edifice of hospital is built with bricks and motor but runs with passion and commitment of people working</a:t>
            </a:r>
          </a:p>
          <a:p>
            <a:pPr>
              <a:buFont typeface="Arial" pitchFamily="34" charset="0"/>
              <a:buChar char="•"/>
            </a:pPr>
            <a:r>
              <a:rPr lang="en-IN" dirty="0" smtClean="0"/>
              <a:t>Involvement in Building cross functional teams</a:t>
            </a:r>
          </a:p>
          <a:p>
            <a:pPr>
              <a:buFont typeface="Arial" pitchFamily="34" charset="0"/>
              <a:buChar char="•"/>
            </a:pPr>
            <a:r>
              <a:rPr lang="en-IN" dirty="0" smtClean="0"/>
              <a:t>Defined work process</a:t>
            </a:r>
          </a:p>
          <a:p>
            <a:pPr>
              <a:buFont typeface="Arial" pitchFamily="34" charset="0"/>
              <a:buChar char="•"/>
            </a:pPr>
            <a:r>
              <a:rPr lang="en-IN" dirty="0" smtClean="0"/>
              <a:t>Task defining, Redesigning, Shifting of task</a:t>
            </a:r>
          </a:p>
          <a:p>
            <a:pPr>
              <a:buFont typeface="Arial" pitchFamily="34" charset="0"/>
              <a:buChar char="•"/>
            </a:pPr>
            <a:r>
              <a:rPr lang="en-IN" dirty="0" smtClean="0"/>
              <a:t>Work life balance</a:t>
            </a:r>
          </a:p>
          <a:p>
            <a:pPr>
              <a:buFont typeface="Arial" pitchFamily="34" charset="0"/>
              <a:buChar char="•"/>
            </a:pPr>
            <a:r>
              <a:rPr lang="en-IN" dirty="0" smtClean="0"/>
              <a:t>Designing opportunities for suitable person</a:t>
            </a:r>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Experience 1: Pondicherry, Aligarh, </a:t>
            </a:r>
            <a:r>
              <a:rPr lang="en-IN" dirty="0" err="1" smtClean="0"/>
              <a:t>Sambalpur</a:t>
            </a:r>
            <a:r>
              <a:rPr lang="en-IN" dirty="0" smtClean="0"/>
              <a:t>, </a:t>
            </a:r>
            <a:r>
              <a:rPr lang="en-IN" dirty="0" err="1" smtClean="0"/>
              <a:t>Darbanga</a:t>
            </a:r>
            <a:r>
              <a:rPr lang="en-IN" dirty="0" smtClean="0"/>
              <a:t>, Nepal ... if one individual within 6 months of joining took such risky trips how the Mgt might have presented themselves or was the individual felt as if he is on a mission. The mission statement of the Organisation should be the mission of the staff. Your recruitment criteria and the way build your Organisation in such a credible way if it happens these things are possible...</a:t>
            </a:r>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15</a:t>
            </a:fld>
            <a:endParaRPr lang="en-IN"/>
          </a:p>
        </p:txBody>
      </p:sp>
    </p:spTree>
    <p:extLst>
      <p:ext uri="{BB962C8B-B14F-4D97-AF65-F5344CB8AC3E}">
        <p14:creationId xmlns:p14="http://schemas.microsoft.com/office/powerpoint/2010/main" xmlns="" val="215560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16</a:t>
            </a:fld>
            <a:endParaRPr lang="en-IN"/>
          </a:p>
        </p:txBody>
      </p:sp>
    </p:spTree>
    <p:extLst>
      <p:ext uri="{BB962C8B-B14F-4D97-AF65-F5344CB8AC3E}">
        <p14:creationId xmlns:p14="http://schemas.microsoft.com/office/powerpoint/2010/main" xmlns="" val="334666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Institutional practices should anchoring around building a collaborative and enabling environment, where people are trusted and respected, with this a credible organization can be built</a:t>
            </a:r>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17</a:t>
            </a:fld>
            <a:endParaRPr lang="en-IN"/>
          </a:p>
        </p:txBody>
      </p:sp>
    </p:spTree>
    <p:extLst>
      <p:ext uri="{BB962C8B-B14F-4D97-AF65-F5344CB8AC3E}">
        <p14:creationId xmlns:p14="http://schemas.microsoft.com/office/powerpoint/2010/main" xmlns="" val="244465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18</a:t>
            </a:fld>
            <a:endParaRPr lang="en-IN"/>
          </a:p>
        </p:txBody>
      </p:sp>
    </p:spTree>
    <p:extLst>
      <p:ext uri="{BB962C8B-B14F-4D97-AF65-F5344CB8AC3E}">
        <p14:creationId xmlns:p14="http://schemas.microsoft.com/office/powerpoint/2010/main" xmlns="" val="18365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Cost of attrition -Days spent in recruitment and training</a:t>
            </a:r>
          </a:p>
          <a:p>
            <a:r>
              <a:rPr lang="en-IN" dirty="0" smtClean="0"/>
              <a:t>Check on Attrition rate and cost of attrition </a:t>
            </a:r>
          </a:p>
          <a:p>
            <a:r>
              <a:rPr lang="en-IN" dirty="0" smtClean="0"/>
              <a:t>Make your </a:t>
            </a:r>
            <a:r>
              <a:rPr lang="en-IN" b="1" dirty="0" smtClean="0"/>
              <a:t>brand</a:t>
            </a:r>
            <a:r>
              <a:rPr lang="en-IN" dirty="0" smtClean="0"/>
              <a:t> personable and relatable</a:t>
            </a:r>
          </a:p>
          <a:p>
            <a:r>
              <a:rPr lang="en-IN" dirty="0" smtClean="0"/>
              <a:t>Give </a:t>
            </a:r>
            <a:r>
              <a:rPr lang="en-IN" b="1" dirty="0" smtClean="0"/>
              <a:t>voice</a:t>
            </a:r>
            <a:r>
              <a:rPr lang="en-IN" dirty="0" smtClean="0"/>
              <a:t> in scheduling, workflows, and hospital policies -</a:t>
            </a:r>
            <a:r>
              <a:rPr lang="en-IN" b="1" dirty="0" smtClean="0"/>
              <a:t> </a:t>
            </a:r>
            <a:r>
              <a:rPr lang="en-IN" dirty="0" smtClean="0"/>
              <a:t>Offer flexible schedules - Reducing overtime</a:t>
            </a:r>
          </a:p>
          <a:p>
            <a:r>
              <a:rPr lang="en-IN" dirty="0" smtClean="0"/>
              <a:t>Ensuring </a:t>
            </a:r>
            <a:r>
              <a:rPr lang="en-IN" b="1" dirty="0" smtClean="0"/>
              <a:t>adequate staffing levels </a:t>
            </a:r>
            <a:r>
              <a:rPr lang="en-IN" dirty="0" smtClean="0"/>
              <a:t>and supporting acuity-based staffing tools.</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Safety</a:t>
            </a:r>
            <a:r>
              <a:rPr lang="en-IN" dirty="0" smtClean="0"/>
              <a:t> at and after work – pick up and drop facility, safety</a:t>
            </a:r>
            <a:r>
              <a:rPr lang="en-IN" baseline="0" dirty="0" smtClean="0"/>
              <a:t> for family members- staffs coming from containment zone in COVID affected regions.</a:t>
            </a:r>
            <a:endParaRPr lang="en-IN" dirty="0" smtClean="0"/>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20</a:t>
            </a:fld>
            <a:endParaRPr lang="en-IN"/>
          </a:p>
        </p:txBody>
      </p:sp>
    </p:spTree>
    <p:extLst>
      <p:ext uri="{BB962C8B-B14F-4D97-AF65-F5344CB8AC3E}">
        <p14:creationId xmlns:p14="http://schemas.microsoft.com/office/powerpoint/2010/main" xmlns="" val="394046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IN" dirty="0" smtClean="0"/>
              <a:t> Country has </a:t>
            </a:r>
            <a:r>
              <a:rPr lang="en-IN" b="1" dirty="0" smtClean="0"/>
              <a:t>recognised and encouraged HCW</a:t>
            </a:r>
            <a:r>
              <a:rPr lang="en-IN" dirty="0" smtClean="0"/>
              <a:t>.</a:t>
            </a:r>
            <a:r>
              <a:rPr lang="en-IN" baseline="0" dirty="0" smtClean="0"/>
              <a:t> </a:t>
            </a:r>
            <a:r>
              <a:rPr lang="en-IN" dirty="0" smtClean="0"/>
              <a:t> Same to be applied in hospital- recognising</a:t>
            </a:r>
            <a:r>
              <a:rPr lang="en-IN" baseline="0" dirty="0" smtClean="0"/>
              <a:t> each worker is important to encourage to deliver.</a:t>
            </a:r>
          </a:p>
          <a:p>
            <a:pPr>
              <a:buFont typeface="Arial" pitchFamily="34" charset="0"/>
              <a:buChar char="•"/>
            </a:pPr>
            <a:endParaRPr lang="en-IN" baseline="0" dirty="0" smtClean="0"/>
          </a:p>
          <a:p>
            <a:pPr>
              <a:buFont typeface="Arial" pitchFamily="34" charset="0"/>
              <a:buChar char="•"/>
            </a:pPr>
            <a:r>
              <a:rPr lang="en-IN" baseline="0" dirty="0" smtClean="0"/>
              <a:t> </a:t>
            </a:r>
            <a:r>
              <a:rPr lang="en-IN" dirty="0" smtClean="0"/>
              <a:t>Reboot is always from where to where, over stretched, despaired, dislocated system to </a:t>
            </a:r>
            <a:r>
              <a:rPr lang="en-IN" b="1" dirty="0" smtClean="0"/>
              <a:t>Robust and Vibrant system</a:t>
            </a:r>
          </a:p>
          <a:p>
            <a:pPr>
              <a:buFont typeface="Arial" pitchFamily="34" charset="0"/>
              <a:buChar char="•"/>
            </a:pPr>
            <a:endParaRPr lang="en-IN" b="1" dirty="0" smtClean="0"/>
          </a:p>
          <a:p>
            <a:pPr>
              <a:buFont typeface="Arial" pitchFamily="34" charset="0"/>
              <a:buChar char="•"/>
            </a:pPr>
            <a:r>
              <a:rPr lang="en-IN" b="1" dirty="0" smtClean="0"/>
              <a:t>Efforts are being made to bring nobility back to the profession. </a:t>
            </a:r>
          </a:p>
          <a:p>
            <a:pPr>
              <a:buFont typeface="Arial" pitchFamily="34" charset="0"/>
              <a:buChar char="•"/>
            </a:pPr>
            <a:endParaRPr lang="en-IN" b="1" dirty="0" smtClean="0"/>
          </a:p>
          <a:p>
            <a:pPr>
              <a:buFont typeface="Arial" pitchFamily="34" charset="0"/>
              <a:buChar char="•"/>
            </a:pPr>
            <a:r>
              <a:rPr lang="en-IN" b="1" dirty="0" smtClean="0"/>
              <a:t>Indian</a:t>
            </a:r>
            <a:r>
              <a:rPr lang="en-IN" b="1" baseline="0" dirty="0" smtClean="0"/>
              <a:t> healthcare sector growth CAGR – 17% - $ 280 Bn. Medical tourism being projected high growth rate.</a:t>
            </a:r>
          </a:p>
          <a:p>
            <a:pPr>
              <a:buFont typeface="Arial" pitchFamily="34" charset="0"/>
              <a:buChar char="•"/>
            </a:pPr>
            <a:endParaRPr lang="en-IN" b="1" baseline="0" dirty="0" smtClean="0"/>
          </a:p>
          <a:p>
            <a:pPr>
              <a:buFont typeface="Arial" pitchFamily="34" charset="0"/>
              <a:buChar char="•"/>
            </a:pPr>
            <a:r>
              <a:rPr lang="en-IN" b="1" baseline="0" dirty="0" smtClean="0"/>
              <a:t>There has been efforts by govt to overcome this situation by announcement of special packages </a:t>
            </a:r>
          </a:p>
          <a:p>
            <a:pPr>
              <a:buFont typeface="Arial" pitchFamily="34" charset="0"/>
              <a:buChar char="•"/>
            </a:pPr>
            <a:r>
              <a:rPr lang="en-IN" b="1" baseline="0" dirty="0" smtClean="0"/>
              <a:t>For HCW – 50 </a:t>
            </a:r>
            <a:r>
              <a:rPr lang="en-IN" b="1" baseline="0" dirty="0" err="1" smtClean="0"/>
              <a:t>lakhs</a:t>
            </a:r>
            <a:r>
              <a:rPr lang="en-IN" b="1" baseline="0" dirty="0" smtClean="0"/>
              <a:t> Insurance and reassurance, </a:t>
            </a:r>
          </a:p>
          <a:p>
            <a:pPr>
              <a:buFont typeface="Arial" pitchFamily="34" charset="0"/>
              <a:buChar char="•"/>
            </a:pPr>
            <a:r>
              <a:rPr lang="en-IN" b="1" baseline="0" dirty="0" smtClean="0"/>
              <a:t>Stay facilities being provided at 5star hotels</a:t>
            </a:r>
          </a:p>
          <a:p>
            <a:pPr>
              <a:buFont typeface="Arial" pitchFamily="34" charset="0"/>
              <a:buChar char="•"/>
            </a:pPr>
            <a:r>
              <a:rPr lang="en-IN" b="1" baseline="0" dirty="0" smtClean="0"/>
              <a:t>Law against violence – 7 </a:t>
            </a:r>
            <a:r>
              <a:rPr lang="en-IN" b="1" baseline="0" dirty="0" err="1" smtClean="0"/>
              <a:t>lakhs</a:t>
            </a:r>
            <a:r>
              <a:rPr lang="en-IN" b="1" baseline="0" dirty="0" smtClean="0"/>
              <a:t> imposition, 7 years of Jail – Non bail able arrest.</a:t>
            </a:r>
          </a:p>
          <a:p>
            <a:pPr>
              <a:buFont typeface="Arial" pitchFamily="34" charset="0"/>
              <a:buChar char="•"/>
            </a:pPr>
            <a:endParaRPr lang="en-IN" b="1" dirty="0" smtClean="0"/>
          </a:p>
          <a:p>
            <a:r>
              <a:rPr lang="en-IN" dirty="0" smtClean="0"/>
              <a:t>In Hospital like this special efforts to be made to help employees to over come situations </a:t>
            </a:r>
          </a:p>
          <a:p>
            <a:r>
              <a:rPr lang="en-IN" dirty="0" smtClean="0"/>
              <a:t>Ex:</a:t>
            </a:r>
            <a:r>
              <a:rPr lang="en-IN" baseline="0" dirty="0" smtClean="0"/>
              <a:t> Employee With cancer – efforts for welcoming him back to work</a:t>
            </a:r>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2</a:t>
            </a:fld>
            <a:endParaRPr lang="en-IN"/>
          </a:p>
        </p:txBody>
      </p:sp>
    </p:spTree>
    <p:extLst>
      <p:ext uri="{BB962C8B-B14F-4D97-AF65-F5344CB8AC3E}">
        <p14:creationId xmlns:p14="http://schemas.microsoft.com/office/powerpoint/2010/main" xmlns="" val="136725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smtClean="0"/>
              <a:t>HCW putting life on line for fighting </a:t>
            </a:r>
            <a:r>
              <a:rPr lang="en-IN" b="1" dirty="0" err="1" smtClean="0"/>
              <a:t>covid</a:t>
            </a:r>
            <a:r>
              <a:rPr lang="en-IN" b="1" dirty="0" smtClean="0"/>
              <a:t> crisis,</a:t>
            </a:r>
            <a:r>
              <a:rPr lang="en-IN" b="1" baseline="0" dirty="0" smtClean="0"/>
              <a:t> </a:t>
            </a:r>
            <a:r>
              <a:rPr lang="en-IN" dirty="0" smtClean="0"/>
              <a:t>Passion and </a:t>
            </a:r>
            <a:r>
              <a:rPr lang="en-IN" b="1" baseline="0" dirty="0" smtClean="0"/>
              <a:t>commitment to care, longer working hours </a:t>
            </a:r>
            <a:r>
              <a:rPr lang="en-IN" baseline="0" dirty="0" smtClean="0"/>
              <a:t>– occupational distress</a:t>
            </a:r>
            <a:endParaRPr lang="en-IN" dirty="0" smtClean="0"/>
          </a:p>
          <a:p>
            <a:r>
              <a:rPr lang="en-IN" baseline="0" dirty="0" smtClean="0"/>
              <a:t>Being away from family, old parents and children</a:t>
            </a:r>
          </a:p>
          <a:p>
            <a:r>
              <a:rPr lang="en-IN" baseline="0" dirty="0" smtClean="0"/>
              <a:t>Lack of PPE</a:t>
            </a:r>
          </a:p>
          <a:p>
            <a:r>
              <a:rPr lang="en-IN" baseline="0" dirty="0" smtClean="0"/>
              <a:t>Social stigma</a:t>
            </a:r>
          </a:p>
          <a:p>
            <a:r>
              <a:rPr lang="en-IN" baseline="0" dirty="0" smtClean="0"/>
              <a:t>Non Burial Rights</a:t>
            </a:r>
            <a:endParaRPr lang="en-IN" dirty="0" smtClean="0"/>
          </a:p>
          <a:p>
            <a:r>
              <a:rPr lang="en-IN" dirty="0" smtClean="0"/>
              <a:t>Problems</a:t>
            </a:r>
            <a:r>
              <a:rPr lang="en-IN" baseline="0" dirty="0" smtClean="0"/>
              <a:t> – Pitting with stones, Assaults</a:t>
            </a:r>
          </a:p>
          <a:p>
            <a:endParaRPr lang="en-IN" baseline="0" dirty="0" smtClean="0"/>
          </a:p>
          <a:p>
            <a:r>
              <a:rPr lang="en-IN" b="1" dirty="0" smtClean="0"/>
              <a:t>Pre </a:t>
            </a:r>
            <a:r>
              <a:rPr lang="en-IN" b="1" dirty="0" err="1" smtClean="0"/>
              <a:t>covid</a:t>
            </a:r>
            <a:r>
              <a:rPr lang="en-IN" b="1" dirty="0" smtClean="0"/>
              <a:t> healthcare</a:t>
            </a:r>
            <a:r>
              <a:rPr lang="en-IN" dirty="0" smtClean="0"/>
              <a:t>: Diagnosis to treatment</a:t>
            </a:r>
          </a:p>
          <a:p>
            <a:r>
              <a:rPr lang="en-IN" b="1" dirty="0" smtClean="0"/>
              <a:t>Now:</a:t>
            </a:r>
            <a:r>
              <a:rPr lang="en-IN" dirty="0" smtClean="0"/>
              <a:t> Safety of employees, patients, Isolation</a:t>
            </a:r>
          </a:p>
          <a:p>
            <a:endParaRPr lang="en-IN" baseline="0" dirty="0" smtClean="0"/>
          </a:p>
          <a:p>
            <a:r>
              <a:rPr lang="en-IN" b="1" baseline="0" dirty="0" smtClean="0"/>
              <a:t>Gap in healthcare</a:t>
            </a:r>
          </a:p>
          <a:p>
            <a:r>
              <a:rPr lang="en-IN" baseline="0" dirty="0" smtClean="0"/>
              <a:t>World wide – 59 Million HCW as per 2016 WHO report</a:t>
            </a:r>
          </a:p>
          <a:p>
            <a:r>
              <a:rPr lang="en-IN" baseline="0" dirty="0" smtClean="0"/>
              <a:t>In </a:t>
            </a:r>
            <a:r>
              <a:rPr lang="en-IN" baseline="0" dirty="0" err="1" smtClean="0"/>
              <a:t>india</a:t>
            </a:r>
            <a:r>
              <a:rPr lang="en-IN" baseline="0" dirty="0" smtClean="0"/>
              <a:t> – 13L HCW</a:t>
            </a:r>
          </a:p>
          <a:p>
            <a:r>
              <a:rPr lang="en-IN" baseline="0" dirty="0" smtClean="0"/>
              <a:t>Doctor – 9.27 L – 1: 1445 population</a:t>
            </a:r>
          </a:p>
          <a:p>
            <a:r>
              <a:rPr lang="en-IN" baseline="0" dirty="0" smtClean="0"/>
              <a:t>Nursing staff – 1.7: 1000  population – Expected – 3: 1000 population</a:t>
            </a:r>
          </a:p>
          <a:p>
            <a:r>
              <a:rPr lang="en-IN" baseline="0" dirty="0" smtClean="0"/>
              <a:t>80% of doctors and 70% of Nurses being in private sector</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4</a:t>
            </a:fld>
            <a:endParaRPr lang="en-IN"/>
          </a:p>
        </p:txBody>
      </p:sp>
    </p:spTree>
    <p:extLst>
      <p:ext uri="{BB962C8B-B14F-4D97-AF65-F5344CB8AC3E}">
        <p14:creationId xmlns:p14="http://schemas.microsoft.com/office/powerpoint/2010/main" xmlns="" val="336797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IN" dirty="0" smtClean="0"/>
              <a:t>Changing Terminologies</a:t>
            </a:r>
          </a:p>
          <a:p>
            <a:pPr marL="228600" indent="-228600">
              <a:buFont typeface="Wingdings" pitchFamily="2" charset="2"/>
              <a:buChar char="§"/>
            </a:pPr>
            <a:r>
              <a:rPr lang="en-IN" dirty="0" smtClean="0"/>
              <a:t>Doctors/ Nurse/ Technician/ ASHA </a:t>
            </a:r>
          </a:p>
          <a:p>
            <a:pPr marL="228600" indent="-228600">
              <a:buFont typeface="Wingdings" pitchFamily="2" charset="2"/>
              <a:buChar char="§"/>
            </a:pPr>
            <a:r>
              <a:rPr lang="en-IN" dirty="0" smtClean="0"/>
              <a:t>Health care professionals</a:t>
            </a:r>
          </a:p>
          <a:p>
            <a:pPr marL="228600" indent="-228600">
              <a:buFont typeface="Wingdings" pitchFamily="2" charset="2"/>
              <a:buChar char="§"/>
            </a:pPr>
            <a:r>
              <a:rPr lang="en-IN" dirty="0" smtClean="0"/>
              <a:t>Health care workers</a:t>
            </a:r>
          </a:p>
          <a:p>
            <a:endParaRPr lang="en-IN" dirty="0" smtClean="0"/>
          </a:p>
          <a:p>
            <a:r>
              <a:rPr lang="en-IN" dirty="0" smtClean="0"/>
              <a:t>However there has been disparity in the mind set of the HCW</a:t>
            </a:r>
          </a:p>
          <a:p>
            <a:r>
              <a:rPr lang="en-IN" dirty="0" smtClean="0"/>
              <a:t>Ex: Hotels</a:t>
            </a:r>
            <a:r>
              <a:rPr lang="en-IN" baseline="0" dirty="0" smtClean="0"/>
              <a:t> being provided for doctors accommodation, are being opposed by Nursing officer – who are accommodated with in the hospital along with other supportive staffs.</a:t>
            </a:r>
          </a:p>
          <a:p>
            <a:endParaRPr lang="en-IN" baseline="0" dirty="0" smtClean="0"/>
          </a:p>
          <a:p>
            <a:r>
              <a:rPr lang="en-IN" baseline="0" dirty="0" smtClean="0"/>
              <a:t>Hotel situation – 5 star hotel with 100 rooms being allocated to doctors, where the occupancy is at 40%</a:t>
            </a:r>
          </a:p>
          <a:p>
            <a:r>
              <a:rPr lang="en-IN" baseline="0" dirty="0" smtClean="0"/>
              <a:t>Nursing staying in one floor of the hospital has to share facility with housekeeping and other helping staff.</a:t>
            </a:r>
          </a:p>
          <a:p>
            <a:endParaRPr lang="en-IN" baseline="0" dirty="0" smtClean="0"/>
          </a:p>
          <a:p>
            <a:r>
              <a:rPr lang="en-IN" baseline="0" dirty="0" smtClean="0"/>
              <a:t>Hospital should work to overcome this mindset of differentiations among all categories. Team approach to be taken into consideration.</a:t>
            </a:r>
            <a:endParaRPr lang="en-IN" dirty="0" smtClean="0"/>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6</a:t>
            </a:fld>
            <a:endParaRPr lang="en-IN"/>
          </a:p>
        </p:txBody>
      </p:sp>
    </p:spTree>
    <p:extLst>
      <p:ext uri="{BB962C8B-B14F-4D97-AF65-F5344CB8AC3E}">
        <p14:creationId xmlns:p14="http://schemas.microsoft.com/office/powerpoint/2010/main" xmlns="" val="328663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IN" dirty="0" smtClean="0"/>
              <a:t>Hospital being service industry – Interface between</a:t>
            </a:r>
            <a:r>
              <a:rPr lang="en-IN" baseline="0" dirty="0" smtClean="0"/>
              <a:t> Provider and Customer is important.</a:t>
            </a:r>
          </a:p>
          <a:p>
            <a:r>
              <a:rPr lang="en-IN" baseline="0" dirty="0" smtClean="0"/>
              <a:t>Framing of team in vision of organization plays an important role.</a:t>
            </a:r>
          </a:p>
          <a:p>
            <a:endParaRPr lang="en-IN" baseline="0" dirty="0" smtClean="0"/>
          </a:p>
          <a:p>
            <a:r>
              <a:rPr lang="en-IN" b="1" dirty="0" smtClean="0"/>
              <a:t>Designing Recruitment process</a:t>
            </a:r>
          </a:p>
          <a:p>
            <a:endParaRPr lang="en-IN" baseline="0" dirty="0" smtClean="0"/>
          </a:p>
          <a:p>
            <a:r>
              <a:rPr lang="en-IN" baseline="0" dirty="0" smtClean="0"/>
              <a:t>Recruitment is not in isolated one time action, intertwined with requirement of the organization.</a:t>
            </a:r>
          </a:p>
          <a:p>
            <a:endParaRPr lang="en-IN" b="1" dirty="0" smtClean="0"/>
          </a:p>
          <a:p>
            <a:pPr>
              <a:buFont typeface="Arial" pitchFamily="34" charset="0"/>
              <a:buChar char="•"/>
            </a:pPr>
            <a:r>
              <a:rPr lang="en-IN" dirty="0" smtClean="0"/>
              <a:t>Job Description</a:t>
            </a:r>
          </a:p>
          <a:p>
            <a:pPr>
              <a:buFont typeface="Arial" pitchFamily="34" charset="0"/>
              <a:buChar char="•"/>
            </a:pPr>
            <a:r>
              <a:rPr lang="en-IN" dirty="0" smtClean="0"/>
              <a:t> MBO is a </a:t>
            </a:r>
            <a:r>
              <a:rPr lang="en-IN" b="1" dirty="0" smtClean="0"/>
              <a:t>strategic management </a:t>
            </a:r>
            <a:r>
              <a:rPr lang="en-IN" dirty="0" smtClean="0"/>
              <a:t>model that aims to </a:t>
            </a:r>
            <a:r>
              <a:rPr lang="en-IN" b="1" dirty="0" smtClean="0"/>
              <a:t>improve </a:t>
            </a:r>
            <a:r>
              <a:rPr lang="en-IN" dirty="0" smtClean="0"/>
              <a:t>the</a:t>
            </a:r>
            <a:r>
              <a:rPr lang="en-IN" b="1" dirty="0" smtClean="0"/>
              <a:t> performance </a:t>
            </a:r>
            <a:r>
              <a:rPr lang="en-IN" dirty="0" smtClean="0"/>
              <a:t>of an organization by </a:t>
            </a:r>
            <a:r>
              <a:rPr lang="en-IN" b="1" dirty="0" smtClean="0"/>
              <a:t>clearly defining objectives </a:t>
            </a:r>
            <a:r>
              <a:rPr lang="en-IN" dirty="0" smtClean="0"/>
              <a:t>that are agreed to by both management and employees.</a:t>
            </a:r>
          </a:p>
          <a:p>
            <a:pPr>
              <a:buFont typeface="Arial" pitchFamily="34" charset="0"/>
              <a:buChar char="•"/>
            </a:pPr>
            <a:r>
              <a:rPr lang="en-IN" dirty="0" smtClean="0"/>
              <a:t>Evaluation of </a:t>
            </a:r>
            <a:r>
              <a:rPr lang="en-IN" b="1" dirty="0" smtClean="0"/>
              <a:t>Employee value proposition </a:t>
            </a:r>
          </a:p>
          <a:p>
            <a:pPr>
              <a:buFont typeface="Arial" pitchFamily="34" charset="0"/>
              <a:buChar char="•"/>
            </a:pPr>
            <a:r>
              <a:rPr lang="en-IN" dirty="0" smtClean="0"/>
              <a:t>What can be offered v/s what employee can give back</a:t>
            </a:r>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When</a:t>
            </a:r>
            <a:r>
              <a:rPr lang="en-IN" b="1" baseline="0" dirty="0" smtClean="0"/>
              <a:t> to recruit</a:t>
            </a:r>
            <a:r>
              <a:rPr lang="en-IN" baseline="0" dirty="0" smtClean="0"/>
              <a:t>? </a:t>
            </a:r>
            <a:r>
              <a:rPr lang="en-IN" dirty="0" smtClean="0"/>
              <a:t>Requirements varies based on time and matrix - </a:t>
            </a:r>
            <a:r>
              <a:rPr lang="en-IN" b="1" dirty="0" smtClean="0"/>
              <a:t>PERT and CPM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Active engagement from project inception – </a:t>
            </a:r>
            <a:r>
              <a:rPr lang="en-IN" dirty="0" err="1" smtClean="0"/>
              <a:t>Expl</a:t>
            </a:r>
            <a:r>
              <a:rPr lang="en-IN" dirty="0" smtClean="0"/>
              <a:t> – in case of Radiology dept – Machine and technology selection</a:t>
            </a:r>
          </a:p>
          <a:p>
            <a:endParaRPr lang="en-IN" dirty="0" smtClean="0"/>
          </a:p>
          <a:p>
            <a:endParaRPr lang="en-IN" dirty="0" smtClean="0"/>
          </a:p>
          <a:p>
            <a:r>
              <a:rPr lang="en-IN" dirty="0" smtClean="0"/>
              <a:t>1)Asking what you want in a candidate &amp; presenting as an organisation what you have to offer - a Learning Environment ; A growing opportunity ; A best work place ;</a:t>
            </a:r>
          </a:p>
          <a:p>
            <a:r>
              <a:rPr lang="en-IN" dirty="0" smtClean="0"/>
              <a:t>2)Screening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Announcing recruitment – Announcing recruitment - Requirement specified, Media used, Time line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Social media, Linked in, professional</a:t>
            </a:r>
            <a:r>
              <a:rPr lang="en-IN" baseline="0" dirty="0" smtClean="0"/>
              <a:t> websites, </a:t>
            </a:r>
            <a:r>
              <a:rPr lang="en-IN" baseline="0" dirty="0" err="1" smtClean="0"/>
              <a:t>wr</a:t>
            </a:r>
            <a:r>
              <a:rPr lang="en-IN" baseline="0" dirty="0" smtClean="0"/>
              <a:t> to look for right </a:t>
            </a:r>
            <a:r>
              <a:rPr lang="en-IN" baseline="0" dirty="0" err="1" smtClean="0"/>
              <a:t>candiate</a:t>
            </a:r>
            <a:r>
              <a:rPr lang="en-IN" baseline="0" dirty="0" smtClean="0"/>
              <a:t> in market</a:t>
            </a:r>
            <a:endParaRPr lang="en-IN" dirty="0" smtClean="0"/>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Doctors may be less</a:t>
            </a:r>
            <a:r>
              <a:rPr lang="en-IN" baseline="0" dirty="0" smtClean="0"/>
              <a:t> proficient at routine tasks. Use of technology to ease the work. Technical staffs should be helped to move out of administrative responsibilities and providing suitable aids.</a:t>
            </a:r>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7</a:t>
            </a:fld>
            <a:endParaRPr lang="en-IN"/>
          </a:p>
        </p:txBody>
      </p:sp>
    </p:spTree>
    <p:extLst>
      <p:ext uri="{BB962C8B-B14F-4D97-AF65-F5344CB8AC3E}">
        <p14:creationId xmlns:p14="http://schemas.microsoft.com/office/powerpoint/2010/main" xmlns="" val="31068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current job market is 90% candidate-driven. That means you don’t pick talent </a:t>
            </a:r>
            <a:r>
              <a:rPr lang="en-IN" dirty="0" err="1" smtClean="0"/>
              <a:t>anymore.Talent</a:t>
            </a:r>
            <a:r>
              <a:rPr lang="en-IN" dirty="0" smtClean="0"/>
              <a:t> picks you. In order to make yourself their employer of choice, you have to be able to trigger your perfect candidates’ interest by differentiating your company from your </a:t>
            </a:r>
            <a:r>
              <a:rPr lang="en-IN" dirty="0" err="1" smtClean="0"/>
              <a:t>competitors.You</a:t>
            </a:r>
            <a:r>
              <a:rPr lang="en-IN" dirty="0" smtClean="0"/>
              <a:t> can do that by presenting your unique Employee Value Proposition (EVP). However, the Employee Value Proposition (EVP) benefits are not limited only to attracting talent. Employee Value Proposition (EVP) is also crucial for hiring the best talent that is a perfect fit for your company.</a:t>
            </a:r>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8</a:t>
            </a:fld>
            <a:endParaRPr lang="en-IN"/>
          </a:p>
        </p:txBody>
      </p:sp>
    </p:spTree>
    <p:extLst>
      <p:ext uri="{BB962C8B-B14F-4D97-AF65-F5344CB8AC3E}">
        <p14:creationId xmlns:p14="http://schemas.microsoft.com/office/powerpoint/2010/main" xmlns="" val="243904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The candidate performs best in the interview may not be the best candidate for you...</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In interview it is about “in many cases, job interviews are entirely disconnect from reality of day to day job,’’ </a:t>
            </a:r>
            <a:r>
              <a:rPr lang="en-IN" dirty="0" smtClean="0"/>
              <a:t>-  Rod Friedman, author of The Best Place to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IN"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N"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baseline="0" dirty="0" smtClean="0"/>
              <a:t>Experience: </a:t>
            </a:r>
            <a:r>
              <a:rPr lang="en-IN" i="0" dirty="0" smtClean="0"/>
              <a:t>Designing opportunities for suitable person</a:t>
            </a:r>
            <a:endParaRPr lang="en-IN"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baseline="0" dirty="0" smtClean="0"/>
              <a:t>Interview of a candidate need not be boardroom, if suitable candidate are found even with casual talk, recruitment process should happen.</a:t>
            </a:r>
          </a:p>
          <a:p>
            <a:pPr marL="0" marR="0" indent="0" algn="l" defTabSz="914400" rtl="0" eaLnBrk="1" fontAlgn="auto" latinLnBrk="0" hangingPunct="1">
              <a:lnSpc>
                <a:spcPct val="100000"/>
              </a:lnSpc>
              <a:spcBef>
                <a:spcPts val="0"/>
              </a:spcBef>
              <a:spcAft>
                <a:spcPts val="0"/>
              </a:spcAft>
              <a:buClrTx/>
              <a:buSzTx/>
              <a:buFontTx/>
              <a:buNone/>
              <a:tabLst/>
              <a:defRPr/>
            </a:pPr>
            <a:r>
              <a:rPr lang="en-IN" b="1" baseline="0" dirty="0" smtClean="0"/>
              <a:t>At Apollo the freedom of recruitment to restriction by the steel plant – </a:t>
            </a:r>
            <a:r>
              <a:rPr lang="en-IN" b="1" baseline="0" dirty="0" err="1" smtClean="0"/>
              <a:t>Navaratana</a:t>
            </a:r>
            <a:r>
              <a:rPr lang="en-IN" b="1" baseline="0" dirty="0" smtClean="0"/>
              <a:t> company – to follow the process, rules, influence for their own candidates, favourers</a:t>
            </a:r>
          </a:p>
          <a:p>
            <a:pPr marL="0" marR="0" indent="0" algn="l" defTabSz="914400" rtl="0" eaLnBrk="1" fontAlgn="auto" latinLnBrk="0" hangingPunct="1">
              <a:lnSpc>
                <a:spcPct val="100000"/>
              </a:lnSpc>
              <a:spcBef>
                <a:spcPts val="0"/>
              </a:spcBef>
              <a:spcAft>
                <a:spcPts val="0"/>
              </a:spcAft>
              <a:buClrTx/>
              <a:buSzTx/>
              <a:buFontTx/>
              <a:buNone/>
              <a:tabLst/>
              <a:defRPr/>
            </a:pPr>
            <a:r>
              <a:rPr lang="en-IN"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IN" b="1" dirty="0" smtClean="0"/>
          </a:p>
          <a:p>
            <a:r>
              <a:rPr lang="en-IN" dirty="0" smtClean="0"/>
              <a:t>Problems:</a:t>
            </a:r>
          </a:p>
          <a:p>
            <a:pPr>
              <a:buFont typeface="Arial" pitchFamily="34" charset="0"/>
              <a:buChar char="•"/>
            </a:pPr>
            <a:r>
              <a:rPr lang="en-IN" dirty="0" smtClean="0"/>
              <a:t>In general, they are not good predictors of job performance.</a:t>
            </a:r>
          </a:p>
          <a:p>
            <a:pPr>
              <a:buFont typeface="Arial" pitchFamily="34" charset="0"/>
              <a:buChar char="•"/>
            </a:pPr>
            <a:r>
              <a:rPr lang="en-IN" dirty="0" smtClean="0"/>
              <a:t>The interviewer may bias the process, by not knowing how to correctly or effectively interview.</a:t>
            </a:r>
          </a:p>
          <a:p>
            <a:pPr>
              <a:buFont typeface="Arial" pitchFamily="34" charset="0"/>
              <a:buChar char="•"/>
            </a:pPr>
            <a:r>
              <a:rPr lang="en-IN" dirty="0" smtClean="0"/>
              <a:t>The Interviewer asks the wrong questions or does not use objective criteria </a:t>
            </a:r>
          </a:p>
          <a:p>
            <a:pPr>
              <a:buFont typeface="Arial" pitchFamily="34" charset="0"/>
              <a:buChar char="•"/>
            </a:pPr>
            <a:r>
              <a:rPr lang="en-IN" dirty="0" smtClean="0"/>
              <a:t>Problems Occur when comparing the interviews several applicants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9</a:t>
            </a:fld>
            <a:endParaRPr lang="en-IN"/>
          </a:p>
        </p:txBody>
      </p:sp>
    </p:spTree>
    <p:extLst>
      <p:ext uri="{BB962C8B-B14F-4D97-AF65-F5344CB8AC3E}">
        <p14:creationId xmlns="" xmlns:p14="http://schemas.microsoft.com/office/powerpoint/2010/main" val="334681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Requirements varies based on time and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Efforts taken for recruitment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r>
              <a:rPr lang="en-IN" dirty="0" smtClean="0"/>
              <a:t>Skill matrix with requirement of organization</a:t>
            </a:r>
          </a:p>
          <a:p>
            <a:r>
              <a:rPr lang="en-IN" dirty="0" smtClean="0"/>
              <a:t>Organizations should support employees with work instructions, SOP’s, Guidelines, Manuals, policies</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Doctors may be less</a:t>
            </a:r>
            <a:r>
              <a:rPr lang="en-IN" baseline="0" dirty="0" smtClean="0"/>
              <a:t> proficient at routine tasks. Use of technology to ease the work. Technical staffs should be helped to move out of administrative responsibilities and providing suitable aids.</a:t>
            </a:r>
          </a:p>
          <a:p>
            <a:endParaRPr lang="en-IN" dirty="0" smtClean="0"/>
          </a:p>
          <a:p>
            <a:endParaRPr lang="en-IN" dirty="0" smtClean="0"/>
          </a:p>
          <a:p>
            <a:r>
              <a:rPr lang="en-IN" dirty="0" smtClean="0"/>
              <a:t>Do you believe in yourself?</a:t>
            </a:r>
          </a:p>
          <a:p>
            <a:r>
              <a:rPr lang="en-IN" dirty="0" smtClean="0"/>
              <a:t>Do you accept responsibility?</a:t>
            </a:r>
          </a:p>
          <a:p>
            <a:r>
              <a:rPr lang="en-IN" dirty="0" smtClean="0"/>
              <a:t>Do you deliver?</a:t>
            </a:r>
          </a:p>
          <a:p>
            <a:pPr algn="just"/>
            <a:endParaRPr lang="en-IN" dirty="0" smtClean="0"/>
          </a:p>
          <a:p>
            <a:pPr algn="just"/>
            <a:r>
              <a:rPr lang="en-IN" dirty="0" smtClean="0"/>
              <a:t> Finally you can recruit a candidate with a right potential whether turns into performance or not? </a:t>
            </a:r>
          </a:p>
          <a:p>
            <a:pPr algn="just"/>
            <a:r>
              <a:rPr lang="en-IN" dirty="0" smtClean="0"/>
              <a:t>You can’t finalise a swimming team without getting them into pool/ Cricket team and playing matches </a:t>
            </a:r>
          </a:p>
          <a:p>
            <a:endParaRPr lang="en-IN" dirty="0" smtClean="0"/>
          </a:p>
          <a:p>
            <a:pPr algn="just"/>
            <a:r>
              <a:rPr lang="en-IN" b="1" dirty="0" smtClean="0"/>
              <a:t>Finding right candidate</a:t>
            </a:r>
          </a:p>
          <a:p>
            <a:pPr algn="just">
              <a:buFont typeface="Arial" pitchFamily="34" charset="0"/>
              <a:buChar char="•"/>
            </a:pPr>
            <a:r>
              <a:rPr lang="en-IN" dirty="0" smtClean="0"/>
              <a:t>Tasks of the position to be filled</a:t>
            </a:r>
          </a:p>
          <a:p>
            <a:pPr algn="just">
              <a:buFont typeface="Arial" pitchFamily="34" charset="0"/>
              <a:buChar char="•"/>
            </a:pPr>
            <a:r>
              <a:rPr lang="en-IN" dirty="0" smtClean="0"/>
              <a:t>What it takes to perform those tasks</a:t>
            </a:r>
          </a:p>
          <a:p>
            <a:pPr algn="just">
              <a:buFont typeface="Arial" pitchFamily="34" charset="0"/>
              <a:buChar char="•"/>
            </a:pPr>
            <a:r>
              <a:rPr lang="en-IN" dirty="0" smtClean="0"/>
              <a:t>Interns</a:t>
            </a:r>
          </a:p>
          <a:p>
            <a:pPr algn="just">
              <a:buFont typeface="Arial" pitchFamily="34" charset="0"/>
              <a:buChar char="•"/>
            </a:pPr>
            <a:r>
              <a:rPr lang="en-IN" dirty="0" smtClean="0"/>
              <a:t>Career orientation</a:t>
            </a:r>
          </a:p>
          <a:p>
            <a:pPr algn="just">
              <a:buFont typeface="Arial" pitchFamily="34" charset="0"/>
              <a:buChar char="•"/>
            </a:pPr>
            <a:r>
              <a:rPr lang="en-IN" dirty="0" smtClean="0"/>
              <a:t>Specific experiences &amp; accomplishments</a:t>
            </a:r>
          </a:p>
          <a:p>
            <a:pPr algn="just">
              <a:buFont typeface="Arial" pitchFamily="34" charset="0"/>
              <a:buChar char="•"/>
            </a:pPr>
            <a:r>
              <a:rPr lang="en-IN" dirty="0" smtClean="0"/>
              <a:t>Work ethic &amp; attitude</a:t>
            </a:r>
          </a:p>
          <a:p>
            <a:pPr algn="just">
              <a:buFont typeface="Arial" pitchFamily="34" charset="0"/>
              <a:buChar char="•"/>
            </a:pPr>
            <a:r>
              <a:rPr lang="en-IN" dirty="0" smtClean="0"/>
              <a:t>Lifelong learner</a:t>
            </a:r>
          </a:p>
          <a:p>
            <a:pPr algn="just">
              <a:buFont typeface="Arial" pitchFamily="34" charset="0"/>
              <a:buChar char="•"/>
            </a:pPr>
            <a:r>
              <a:rPr lang="en-IN" dirty="0" smtClean="0"/>
              <a:t>Passion</a:t>
            </a:r>
          </a:p>
          <a:p>
            <a:pPr algn="just">
              <a:buFont typeface="Arial" pitchFamily="34" charset="0"/>
              <a:buChar char="•"/>
            </a:pPr>
            <a:r>
              <a:rPr lang="en-IN" dirty="0" smtClean="0"/>
              <a:t>Your organization culture fit or not</a:t>
            </a:r>
          </a:p>
          <a:p>
            <a:endParaRPr lang="en-IN" dirty="0"/>
          </a:p>
        </p:txBody>
      </p:sp>
      <p:sp>
        <p:nvSpPr>
          <p:cNvPr id="4" name="Slide Number Placeholder 3"/>
          <p:cNvSpPr>
            <a:spLocks noGrp="1"/>
          </p:cNvSpPr>
          <p:nvPr>
            <p:ph type="sldNum" sz="quarter" idx="10"/>
          </p:nvPr>
        </p:nvSpPr>
        <p:spPr/>
        <p:txBody>
          <a:bodyPr/>
          <a:lstStyle/>
          <a:p>
            <a:fld id="{80079D66-2295-4D6C-A24B-167267565BA3}" type="slidenum">
              <a:rPr lang="en-IN" smtClean="0"/>
              <a:pPr/>
              <a:t>10</a:t>
            </a:fld>
            <a:endParaRPr lang="en-IN"/>
          </a:p>
        </p:txBody>
      </p:sp>
    </p:spTree>
    <p:extLst>
      <p:ext uri="{BB962C8B-B14F-4D97-AF65-F5344CB8AC3E}">
        <p14:creationId xmlns:p14="http://schemas.microsoft.com/office/powerpoint/2010/main" xmlns="" val="146933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 Pay and perks</a:t>
            </a:r>
          </a:p>
          <a:p>
            <a:r>
              <a:rPr lang="en-IN" dirty="0" smtClean="0"/>
              <a:t>(Best in the industry???) – usually</a:t>
            </a:r>
            <a:r>
              <a:rPr lang="en-IN" baseline="0" dirty="0" smtClean="0"/>
              <a:t> used term. </a:t>
            </a:r>
            <a:r>
              <a:rPr lang="en-IN" baseline="0" dirty="0" err="1" smtClean="0"/>
              <a:t>Wat</a:t>
            </a:r>
            <a:r>
              <a:rPr lang="en-IN" baseline="0" dirty="0" smtClean="0"/>
              <a:t> is best in the industry may not be best for the candidate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Fair dealing</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Experience </a:t>
            </a:r>
            <a:r>
              <a:rPr lang="en-IN" dirty="0" smtClean="0"/>
              <a:t>@</a:t>
            </a:r>
            <a:r>
              <a:rPr lang="en-IN" dirty="0" err="1" smtClean="0"/>
              <a:t>kims</a:t>
            </a:r>
            <a:r>
              <a:rPr lang="en-IN" dirty="0" smtClean="0"/>
              <a:t>/</a:t>
            </a:r>
            <a:r>
              <a:rPr lang="en-IN" baseline="0" dirty="0" smtClean="0"/>
              <a:t> </a:t>
            </a:r>
            <a:r>
              <a:rPr lang="en-IN" sz="1200" b="1" i="0" kern="1200" dirty="0" smtClean="0">
                <a:solidFill>
                  <a:schemeClr val="tx1"/>
                </a:solidFill>
                <a:latin typeface="+mn-lt"/>
                <a:ea typeface="+mn-ea"/>
                <a:cs typeface="+mn-cs"/>
              </a:rPr>
              <a:t>Chhattisgarh</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i="0" kern="1200" dirty="0" smtClean="0">
                <a:solidFill>
                  <a:schemeClr val="tx1"/>
                </a:solidFill>
                <a:latin typeface="+mn-lt"/>
                <a:ea typeface="+mn-ea"/>
                <a:cs typeface="+mn-cs"/>
              </a:rPr>
              <a:t>Negotiating</a:t>
            </a:r>
            <a:r>
              <a:rPr lang="en-IN" sz="1200" b="1" i="0" kern="1200" baseline="0" dirty="0" smtClean="0">
                <a:solidFill>
                  <a:schemeClr val="tx1"/>
                </a:solidFill>
                <a:latin typeface="+mn-lt"/>
                <a:ea typeface="+mn-ea"/>
                <a:cs typeface="+mn-cs"/>
              </a:rPr>
              <a:t> with  40 yrs experience person, well settled, money not on priority, bring him to remote place, offering them what is comfortable to them, like good accommodation, health coverage, leave offers.</a:t>
            </a:r>
          </a:p>
          <a:p>
            <a:r>
              <a:rPr lang="en-IN" baseline="0" dirty="0" smtClean="0"/>
              <a:t> </a:t>
            </a:r>
          </a:p>
          <a:p>
            <a:r>
              <a:rPr lang="en-IN" baseline="0" dirty="0" smtClean="0"/>
              <a:t>Review Mechanism – letting them know, how they are evaluated</a:t>
            </a:r>
          </a:p>
          <a:p>
            <a:endParaRPr lang="en-IN" baseline="0" dirty="0" smtClean="0"/>
          </a:p>
          <a:p>
            <a:r>
              <a:rPr lang="en-IN" baseline="0" dirty="0" smtClean="0"/>
              <a:t>Growth Opportunity – What is available to them – Opportunity for training, Higher studies, development of Skills</a:t>
            </a:r>
          </a:p>
          <a:p>
            <a:endParaRPr lang="en-IN" baseline="0" dirty="0" smtClean="0"/>
          </a:p>
          <a:p>
            <a:r>
              <a:rPr lang="en-IN" baseline="0" dirty="0" smtClean="0"/>
              <a:t>Partnership – On Long run, we cannot retain as employees, we have make partner with star quality team</a:t>
            </a:r>
          </a:p>
          <a:p>
            <a:endParaRPr lang="en-IN" baseline="0" dirty="0" smtClean="0"/>
          </a:p>
        </p:txBody>
      </p:sp>
      <p:sp>
        <p:nvSpPr>
          <p:cNvPr id="4" name="Slide Number Placeholder 3"/>
          <p:cNvSpPr>
            <a:spLocks noGrp="1"/>
          </p:cNvSpPr>
          <p:nvPr>
            <p:ph type="sldNum" sz="quarter" idx="10"/>
          </p:nvPr>
        </p:nvSpPr>
        <p:spPr/>
        <p:txBody>
          <a:bodyPr/>
          <a:lstStyle/>
          <a:p>
            <a:fld id="{80079D66-2295-4D6C-A24B-167267565BA3}" type="slidenum">
              <a:rPr lang="en-IN" smtClean="0"/>
              <a:pPr/>
              <a:t>12</a:t>
            </a:fld>
            <a:endParaRPr lang="en-IN"/>
          </a:p>
        </p:txBody>
      </p:sp>
    </p:spTree>
    <p:extLst>
      <p:ext uri="{BB962C8B-B14F-4D97-AF65-F5344CB8AC3E}">
        <p14:creationId xmlns:p14="http://schemas.microsoft.com/office/powerpoint/2010/main" xmlns="" val="60546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CC0BC48-7B29-41CD-9E04-B79530A6BEDF}" type="datetime1">
              <a:rPr lang="en-US" smtClean="0"/>
              <a:pPr/>
              <a:t>6/17/2020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EEB8ACA-1E11-431C-BDFE-984411794DA4}" type="datetime1">
              <a:rPr lang="en-US" smtClean="0"/>
              <a:pPr/>
              <a:t>6/17/2020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51F62B-3B68-4EFB-84EA-ECD2269B61D2}" type="datetime1">
              <a:rPr lang="en-US" smtClean="0"/>
              <a:pPr/>
              <a:t>6/17/2020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FE9A687-337C-40B4-9DE5-4E82BCABF242}" type="datetime1">
              <a:rPr lang="en-US" smtClean="0"/>
              <a:pPr/>
              <a:t>6/17/2020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4C15F-8D30-4C22-8B55-33DE66175F20}" type="datetime1">
              <a:rPr lang="en-US" smtClean="0"/>
              <a:pPr/>
              <a:t>6/17/2020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5FE60D7-BCAC-4C78-902B-EC6D316C9EE3}" type="datetime1">
              <a:rPr lang="en-US" smtClean="0"/>
              <a:pPr/>
              <a:t>6/17/2020</a:t>
            </a:fld>
            <a:endParaRPr lang="en-IN"/>
          </a:p>
        </p:txBody>
      </p:sp>
      <p:sp>
        <p:nvSpPr>
          <p:cNvPr id="6" name="Footer Placeholder 5"/>
          <p:cNvSpPr>
            <a:spLocks noGrp="1"/>
          </p:cNvSpPr>
          <p:nvPr>
            <p:ph type="ftr" sz="quarter" idx="11"/>
          </p:nvPr>
        </p:nvSpPr>
        <p:spPr/>
        <p:txBody>
          <a:bodyPr/>
          <a:lstStyle/>
          <a:p>
            <a:r>
              <a:rPr lang="en-IN" smtClean="0"/>
              <a:t>FICCI Workshop Series - Rebooting Healthcare - June 17th 2020 </a:t>
            </a:r>
            <a:endParaRPr lang="en-IN"/>
          </a:p>
        </p:txBody>
      </p:sp>
      <p:sp>
        <p:nvSpPr>
          <p:cNvPr id="7" name="Slide Number Placeholder 6"/>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E7331B7-70F3-4C3D-9F44-FD6C5E947B17}" type="datetime1">
              <a:rPr lang="en-US" smtClean="0"/>
              <a:pPr/>
              <a:t>6/17/2020</a:t>
            </a:fld>
            <a:endParaRPr lang="en-IN"/>
          </a:p>
        </p:txBody>
      </p:sp>
      <p:sp>
        <p:nvSpPr>
          <p:cNvPr id="8" name="Footer Placeholder 7"/>
          <p:cNvSpPr>
            <a:spLocks noGrp="1"/>
          </p:cNvSpPr>
          <p:nvPr>
            <p:ph type="ftr" sz="quarter" idx="11"/>
          </p:nvPr>
        </p:nvSpPr>
        <p:spPr/>
        <p:txBody>
          <a:bodyPr/>
          <a:lstStyle/>
          <a:p>
            <a:r>
              <a:rPr lang="en-IN" smtClean="0"/>
              <a:t>FICCI Workshop Series - Rebooting Healthcare - June 17th 2020 </a:t>
            </a:r>
            <a:endParaRPr lang="en-IN"/>
          </a:p>
        </p:txBody>
      </p:sp>
      <p:sp>
        <p:nvSpPr>
          <p:cNvPr id="9" name="Slide Number Placeholder 8"/>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C12E83B-7D40-4BEC-BFB0-A9779D808E45}" type="datetime1">
              <a:rPr lang="en-US" smtClean="0"/>
              <a:pPr/>
              <a:t>6/17/2020</a:t>
            </a:fld>
            <a:endParaRPr lang="en-IN"/>
          </a:p>
        </p:txBody>
      </p:sp>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
        <p:nvSpPr>
          <p:cNvPr id="5" name="Slide Number Placeholder 4"/>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1C23B-D0FB-4C60-AB13-F5E9DEC3C277}" type="datetime1">
              <a:rPr lang="en-US" smtClean="0"/>
              <a:pPr/>
              <a:t>6/17/2020</a:t>
            </a:fld>
            <a:endParaRPr lang="en-IN"/>
          </a:p>
        </p:txBody>
      </p:sp>
      <p:sp>
        <p:nvSpPr>
          <p:cNvPr id="3" name="Footer Placeholder 2"/>
          <p:cNvSpPr>
            <a:spLocks noGrp="1"/>
          </p:cNvSpPr>
          <p:nvPr>
            <p:ph type="ftr" sz="quarter" idx="11"/>
          </p:nvPr>
        </p:nvSpPr>
        <p:spPr/>
        <p:txBody>
          <a:bodyPr/>
          <a:lstStyle/>
          <a:p>
            <a:r>
              <a:rPr lang="en-IN" smtClean="0"/>
              <a:t>FICCI Workshop Series - Rebooting Healthcare - June 17th 2020 </a:t>
            </a:r>
            <a:endParaRPr lang="en-IN"/>
          </a:p>
        </p:txBody>
      </p:sp>
      <p:sp>
        <p:nvSpPr>
          <p:cNvPr id="4" name="Slide Number Placeholder 3"/>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D6D72-283D-4239-B7FA-0D9D668BB430}" type="datetime1">
              <a:rPr lang="en-US" smtClean="0"/>
              <a:pPr/>
              <a:t>6/17/2020</a:t>
            </a:fld>
            <a:endParaRPr lang="en-IN"/>
          </a:p>
        </p:txBody>
      </p:sp>
      <p:sp>
        <p:nvSpPr>
          <p:cNvPr id="6" name="Footer Placeholder 5"/>
          <p:cNvSpPr>
            <a:spLocks noGrp="1"/>
          </p:cNvSpPr>
          <p:nvPr>
            <p:ph type="ftr" sz="quarter" idx="11"/>
          </p:nvPr>
        </p:nvSpPr>
        <p:spPr/>
        <p:txBody>
          <a:bodyPr/>
          <a:lstStyle/>
          <a:p>
            <a:r>
              <a:rPr lang="en-IN" smtClean="0"/>
              <a:t>FICCI Workshop Series - Rebooting Healthcare - June 17th 2020 </a:t>
            </a:r>
            <a:endParaRPr lang="en-IN"/>
          </a:p>
        </p:txBody>
      </p:sp>
      <p:sp>
        <p:nvSpPr>
          <p:cNvPr id="7" name="Slide Number Placeholder 6"/>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B75A16-5031-4CD9-8E46-79FB8C751368}" type="datetime1">
              <a:rPr lang="en-US" smtClean="0"/>
              <a:pPr/>
              <a:t>6/17/2020</a:t>
            </a:fld>
            <a:endParaRPr lang="en-IN"/>
          </a:p>
        </p:txBody>
      </p:sp>
      <p:sp>
        <p:nvSpPr>
          <p:cNvPr id="6" name="Footer Placeholder 5"/>
          <p:cNvSpPr>
            <a:spLocks noGrp="1"/>
          </p:cNvSpPr>
          <p:nvPr>
            <p:ph type="ftr" sz="quarter" idx="11"/>
          </p:nvPr>
        </p:nvSpPr>
        <p:spPr/>
        <p:txBody>
          <a:bodyPr/>
          <a:lstStyle/>
          <a:p>
            <a:r>
              <a:rPr lang="en-IN" smtClean="0"/>
              <a:t>FICCI Workshop Series - Rebooting Healthcare - June 17th 2020 </a:t>
            </a:r>
            <a:endParaRPr lang="en-IN"/>
          </a:p>
        </p:txBody>
      </p:sp>
      <p:sp>
        <p:nvSpPr>
          <p:cNvPr id="7" name="Slide Number Placeholder 6"/>
          <p:cNvSpPr>
            <a:spLocks noGrp="1"/>
          </p:cNvSpPr>
          <p:nvPr>
            <p:ph type="sldNum" sz="quarter" idx="12"/>
          </p:nvPr>
        </p:nvSpPr>
        <p:spPr/>
        <p:txBody>
          <a:bodyPr/>
          <a:lstStyle/>
          <a:p>
            <a:fld id="{ADEF4861-890B-452E-A48F-9EFC88036AD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FFBCF-1B70-49AB-9B28-520AE6028DD6}" type="datetime1">
              <a:rPr lang="en-US" smtClean="0"/>
              <a:pPr/>
              <a:t>6/17/2020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FICCI Workshop Series - Rebooting Healthcare - June 17th 2020 </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F4861-890B-452E-A48F-9EFC88036AD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Choosing%20a%20candidate.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Reboot%20Hospitals%20Video.mp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643050"/>
            <a:ext cx="7772400" cy="1470025"/>
          </a:xfrm>
        </p:spPr>
        <p:txBody>
          <a:bodyPr>
            <a:noAutofit/>
          </a:bodyPr>
          <a:lstStyle/>
          <a:p>
            <a:r>
              <a:rPr lang="en-IN" sz="4000" b="1" dirty="0" smtClean="0"/>
              <a:t>FINDING THE RIGHT CANDIDATES AND RETAINING THEM</a:t>
            </a:r>
            <a:endParaRPr lang="en-IN" sz="4000" b="1" dirty="0"/>
          </a:p>
        </p:txBody>
      </p:sp>
      <p:sp>
        <p:nvSpPr>
          <p:cNvPr id="3" name="Subtitle 2"/>
          <p:cNvSpPr>
            <a:spLocks noGrp="1"/>
          </p:cNvSpPr>
          <p:nvPr>
            <p:ph type="subTitle" idx="1"/>
          </p:nvPr>
        </p:nvSpPr>
        <p:spPr>
          <a:xfrm>
            <a:off x="428596" y="3929066"/>
            <a:ext cx="8215370" cy="2114568"/>
          </a:xfrm>
        </p:spPr>
        <p:txBody>
          <a:bodyPr>
            <a:normAutofit fontScale="92500" lnSpcReduction="10000"/>
          </a:bodyPr>
          <a:lstStyle/>
          <a:p>
            <a:r>
              <a:rPr lang="en-IN" b="1" dirty="0" smtClean="0">
                <a:solidFill>
                  <a:schemeClr val="tx1"/>
                </a:solidFill>
              </a:rPr>
              <a:t>Dr </a:t>
            </a:r>
            <a:r>
              <a:rPr lang="en-IN" b="1" dirty="0" err="1" smtClean="0">
                <a:solidFill>
                  <a:schemeClr val="tx1"/>
                </a:solidFill>
              </a:rPr>
              <a:t>Lakshmi</a:t>
            </a:r>
            <a:r>
              <a:rPr lang="en-IN" b="1" dirty="0" smtClean="0">
                <a:solidFill>
                  <a:schemeClr val="tx1"/>
                </a:solidFill>
              </a:rPr>
              <a:t> Prasad J</a:t>
            </a:r>
          </a:p>
          <a:p>
            <a:r>
              <a:rPr lang="en-IN" b="1" dirty="0" smtClean="0">
                <a:solidFill>
                  <a:schemeClr val="tx1"/>
                </a:solidFill>
              </a:rPr>
              <a:t>HOD - Dept of Hospital Administration </a:t>
            </a:r>
          </a:p>
          <a:p>
            <a:r>
              <a:rPr lang="en-IN" b="1" dirty="0" err="1" smtClean="0">
                <a:solidFill>
                  <a:schemeClr val="tx1"/>
                </a:solidFill>
              </a:rPr>
              <a:t>Addl</a:t>
            </a:r>
            <a:r>
              <a:rPr lang="en-IN" b="1" dirty="0" smtClean="0">
                <a:solidFill>
                  <a:schemeClr val="tx1"/>
                </a:solidFill>
              </a:rPr>
              <a:t> Med </a:t>
            </a:r>
            <a:r>
              <a:rPr lang="en-IN" b="1" dirty="0" err="1" smtClean="0">
                <a:solidFill>
                  <a:schemeClr val="tx1"/>
                </a:solidFill>
              </a:rPr>
              <a:t>Supdnt</a:t>
            </a:r>
            <a:endParaRPr lang="en-IN" b="1" dirty="0" smtClean="0">
              <a:solidFill>
                <a:schemeClr val="tx1"/>
              </a:solidFill>
            </a:endParaRPr>
          </a:p>
          <a:p>
            <a:r>
              <a:rPr lang="en-IN" b="1" dirty="0" smtClean="0">
                <a:solidFill>
                  <a:schemeClr val="tx1"/>
                </a:solidFill>
              </a:rPr>
              <a:t>AIIMS, Bhopal</a:t>
            </a:r>
          </a:p>
          <a:p>
            <a:endParaRPr lang="en-IN" dirty="0"/>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4" name="Slide Number Placeholder 3"/>
          <p:cNvSpPr>
            <a:spLocks noGrp="1"/>
          </p:cNvSpPr>
          <p:nvPr>
            <p:ph type="sldNum" sz="quarter" idx="12"/>
          </p:nvPr>
        </p:nvSpPr>
        <p:spPr/>
        <p:txBody>
          <a:bodyPr/>
          <a:lstStyle/>
          <a:p>
            <a:fld id="{ADEF4861-890B-452E-A48F-9EFC88036AD3}" type="slidenum">
              <a:rPr lang="en-IN" smtClean="0"/>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IN" sz="4000" b="1" dirty="0" smtClean="0"/>
              <a:t>KNOW YOUR IDEAL CANDIDATE</a:t>
            </a:r>
          </a:p>
        </p:txBody>
      </p:sp>
      <p:pic>
        <p:nvPicPr>
          <p:cNvPr id="11" name="Content Placeholder 10" descr="d0847dbb9f09960bb8aa325ef265fb85.jpg"/>
          <p:cNvPicPr>
            <a:picLocks noGrp="1" noChangeAspect="1"/>
          </p:cNvPicPr>
          <p:nvPr>
            <p:ph sz="half" idx="1"/>
          </p:nvPr>
        </p:nvPicPr>
        <p:blipFill>
          <a:blip r:embed="rId3"/>
          <a:stretch>
            <a:fillRect/>
          </a:stretch>
        </p:blipFill>
        <p:spPr>
          <a:xfrm>
            <a:off x="457200" y="1643050"/>
            <a:ext cx="4043362" cy="4500593"/>
          </a:xfrm>
        </p:spPr>
      </p:pic>
      <p:sp>
        <p:nvSpPr>
          <p:cNvPr id="13" name="Content Placeholder 12"/>
          <p:cNvSpPr>
            <a:spLocks noGrp="1"/>
          </p:cNvSpPr>
          <p:nvPr>
            <p:ph sz="half" idx="2"/>
          </p:nvPr>
        </p:nvSpPr>
        <p:spPr>
          <a:xfrm>
            <a:off x="4648200" y="1600200"/>
            <a:ext cx="4210080" cy="4525963"/>
          </a:xfrm>
        </p:spPr>
        <p:txBody>
          <a:bodyPr>
            <a:normAutofit fontScale="92500" lnSpcReduction="20000"/>
          </a:bodyPr>
          <a:lstStyle/>
          <a:p>
            <a:r>
              <a:rPr lang="en-IN" sz="4000" dirty="0" smtClean="0"/>
              <a:t>Finally you can recruit a candidate with a </a:t>
            </a:r>
            <a:r>
              <a:rPr lang="en-IN" sz="4000" b="1" dirty="0" smtClean="0"/>
              <a:t>right potential </a:t>
            </a:r>
            <a:r>
              <a:rPr lang="en-IN" sz="4000" dirty="0" smtClean="0"/>
              <a:t>whether turns into performance or not? </a:t>
            </a:r>
          </a:p>
          <a:p>
            <a:r>
              <a:rPr lang="en-IN" sz="4000" dirty="0" smtClean="0">
                <a:hlinkClick r:id="rId4" action="ppaction://hlinkfile"/>
              </a:rPr>
              <a:t>Choosing a candidate.jpg</a:t>
            </a:r>
            <a:endParaRPr lang="en-IN" sz="4000" dirty="0" smtClean="0"/>
          </a:p>
        </p:txBody>
      </p:sp>
      <p:sp>
        <p:nvSpPr>
          <p:cNvPr id="8" name="Footer Placeholder 7"/>
          <p:cNvSpPr>
            <a:spLocks noGrp="1"/>
          </p:cNvSpPr>
          <p:nvPr>
            <p:ph type="ftr" sz="quarter" idx="11"/>
          </p:nvPr>
        </p:nvSpPr>
        <p:spPr/>
        <p:txBody>
          <a:bodyPr/>
          <a:lstStyle/>
          <a:p>
            <a:r>
              <a:rPr lang="en-IN" smtClean="0"/>
              <a:t>FICCI Workshop Series - Rebooting Healthcare - June 17th 2020 </a:t>
            </a:r>
            <a:endParaRPr lang="en-IN"/>
          </a:p>
        </p:txBody>
      </p:sp>
      <p:sp>
        <p:nvSpPr>
          <p:cNvPr id="7" name="Slide Number Placeholder 6"/>
          <p:cNvSpPr>
            <a:spLocks noGrp="1"/>
          </p:cNvSpPr>
          <p:nvPr>
            <p:ph type="sldNum" sz="quarter" idx="12"/>
          </p:nvPr>
        </p:nvSpPr>
        <p:spPr/>
        <p:txBody>
          <a:bodyPr/>
          <a:lstStyle/>
          <a:p>
            <a:fld id="{ADEF4861-890B-452E-A48F-9EFC88036AD3}" type="slidenum">
              <a:rPr lang="en-IN" smtClean="0"/>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7768" y="0"/>
            <a:ext cx="8229600" cy="928670"/>
          </a:xfrm>
        </p:spPr>
        <p:txBody>
          <a:bodyPr>
            <a:normAutofit/>
          </a:bodyPr>
          <a:lstStyle/>
          <a:p>
            <a:r>
              <a:rPr lang="en-IN" sz="4000" b="1" dirty="0" smtClean="0"/>
              <a:t>Reel Vs. Real </a:t>
            </a:r>
            <a:endParaRPr lang="en-IN" sz="4000" b="1" dirty="0"/>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11</a:t>
            </a:fld>
            <a:endParaRPr lang="en-IN"/>
          </a:p>
        </p:txBody>
      </p:sp>
      <p:pic>
        <p:nvPicPr>
          <p:cNvPr id="2050" name="Picture 2" descr="people standing beside pool next to the sea photo – Free Ocean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1000108"/>
            <a:ext cx="8358246" cy="52149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143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IN" sz="4000" b="1" dirty="0" smtClean="0"/>
              <a:t>EXTENDING OFFER</a:t>
            </a:r>
            <a:endParaRPr lang="en-IN" sz="4000" b="1" dirty="0"/>
          </a:p>
        </p:txBody>
      </p:sp>
      <p:pic>
        <p:nvPicPr>
          <p:cNvPr id="7" name="Content Placeholder 6" descr="images (1).jpg"/>
          <p:cNvPicPr>
            <a:picLocks noGrp="1" noChangeAspect="1"/>
          </p:cNvPicPr>
          <p:nvPr>
            <p:ph sz="half" idx="1"/>
          </p:nvPr>
        </p:nvPicPr>
        <p:blipFill>
          <a:blip r:embed="rId3"/>
          <a:stretch>
            <a:fillRect/>
          </a:stretch>
        </p:blipFill>
        <p:spPr>
          <a:xfrm>
            <a:off x="285720" y="1357298"/>
            <a:ext cx="3786214" cy="5000660"/>
          </a:xfrm>
        </p:spPr>
      </p:pic>
      <p:sp>
        <p:nvSpPr>
          <p:cNvPr id="4" name="Content Placeholder 3"/>
          <p:cNvSpPr>
            <a:spLocks noGrp="1"/>
          </p:cNvSpPr>
          <p:nvPr>
            <p:ph sz="half" idx="2"/>
          </p:nvPr>
        </p:nvSpPr>
        <p:spPr>
          <a:xfrm>
            <a:off x="4357686" y="1357298"/>
            <a:ext cx="4429156" cy="4768865"/>
          </a:xfrm>
        </p:spPr>
        <p:txBody>
          <a:bodyPr>
            <a:normAutofit/>
          </a:bodyPr>
          <a:lstStyle/>
          <a:p>
            <a:pPr>
              <a:lnSpc>
                <a:spcPct val="150000"/>
              </a:lnSpc>
            </a:pPr>
            <a:r>
              <a:rPr lang="en-IN" sz="3600" dirty="0" smtClean="0"/>
              <a:t>Pay and perks</a:t>
            </a:r>
          </a:p>
          <a:p>
            <a:pPr>
              <a:lnSpc>
                <a:spcPct val="150000"/>
              </a:lnSpc>
            </a:pPr>
            <a:r>
              <a:rPr lang="en-IN" sz="3600" dirty="0" smtClean="0"/>
              <a:t>Fair dealing</a:t>
            </a:r>
          </a:p>
          <a:p>
            <a:pPr>
              <a:lnSpc>
                <a:spcPct val="150000"/>
              </a:lnSpc>
            </a:pPr>
            <a:r>
              <a:rPr lang="en-IN" sz="3600" dirty="0" smtClean="0"/>
              <a:t>Growth opportunity</a:t>
            </a:r>
          </a:p>
          <a:p>
            <a:pPr>
              <a:lnSpc>
                <a:spcPct val="150000"/>
              </a:lnSpc>
            </a:pPr>
            <a:r>
              <a:rPr lang="en-IN" sz="3600" dirty="0" smtClean="0"/>
              <a:t>Partnership</a:t>
            </a:r>
          </a:p>
          <a:p>
            <a:endParaRPr lang="en-IN" dirty="0" smtClean="0"/>
          </a:p>
          <a:p>
            <a:endParaRPr lang="en-IN" dirty="0" smtClean="0"/>
          </a:p>
          <a:p>
            <a:endParaRPr lang="en-IN" dirty="0"/>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IN" sz="4000" b="1" dirty="0" smtClean="0"/>
              <a:t>ON BOARDING PROCESS</a:t>
            </a:r>
            <a:endParaRPr lang="en-IN" sz="4000" b="1" dirty="0"/>
          </a:p>
        </p:txBody>
      </p:sp>
      <p:pic>
        <p:nvPicPr>
          <p:cNvPr id="6" name="Content Placeholder 5" descr="Induction_Training-850x480.jpg"/>
          <p:cNvPicPr>
            <a:picLocks noGrp="1" noChangeAspect="1"/>
          </p:cNvPicPr>
          <p:nvPr>
            <p:ph idx="1"/>
          </p:nvPr>
        </p:nvPicPr>
        <p:blipFill>
          <a:blip r:embed="rId3"/>
          <a:stretch>
            <a:fillRect/>
          </a:stretch>
        </p:blipFill>
        <p:spPr>
          <a:xfrm>
            <a:off x="523875" y="1285860"/>
            <a:ext cx="8096250" cy="4929222"/>
          </a:xfrm>
        </p:spPr>
      </p:pic>
      <p:sp>
        <p:nvSpPr>
          <p:cNvPr id="4" name="Slide Number Placeholder 3"/>
          <p:cNvSpPr>
            <a:spLocks noGrp="1"/>
          </p:cNvSpPr>
          <p:nvPr>
            <p:ph type="sldNum" sz="quarter" idx="12"/>
          </p:nvPr>
        </p:nvSpPr>
        <p:spPr/>
        <p:txBody>
          <a:bodyPr/>
          <a:lstStyle/>
          <a:p>
            <a:fld id="{ADEF4861-890B-452E-A48F-9EFC88036AD3}" type="slidenum">
              <a:rPr lang="en-IN" smtClean="0"/>
              <a:pPr/>
              <a:t>13</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t>PERFORMANCE</a:t>
            </a:r>
            <a:endParaRPr lang="en-IN" sz="4000" b="1" dirty="0"/>
          </a:p>
        </p:txBody>
      </p:sp>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
        <p:nvSpPr>
          <p:cNvPr id="5" name="Slide Number Placeholder 4"/>
          <p:cNvSpPr>
            <a:spLocks noGrp="1"/>
          </p:cNvSpPr>
          <p:nvPr>
            <p:ph type="sldNum" sz="quarter" idx="12"/>
          </p:nvPr>
        </p:nvSpPr>
        <p:spPr/>
        <p:txBody>
          <a:bodyPr/>
          <a:lstStyle/>
          <a:p>
            <a:fld id="{ADEF4861-890B-452E-A48F-9EFC88036AD3}" type="slidenum">
              <a:rPr lang="en-IN" smtClean="0"/>
              <a:pPr/>
              <a:t>14</a:t>
            </a:fld>
            <a:endParaRPr lang="en-IN"/>
          </a:p>
        </p:txBody>
      </p:sp>
      <p:pic>
        <p:nvPicPr>
          <p:cNvPr id="8" name="Content Placeholder 7" descr="unnamed.jpg"/>
          <p:cNvPicPr>
            <a:picLocks noGrp="1" noChangeAspect="1"/>
          </p:cNvPicPr>
          <p:nvPr>
            <p:ph idx="1"/>
          </p:nvPr>
        </p:nvPicPr>
        <p:blipFill>
          <a:blip r:embed="rId3"/>
          <a:stretch>
            <a:fillRect/>
          </a:stretch>
        </p:blipFill>
        <p:spPr>
          <a:xfrm>
            <a:off x="428596" y="1357298"/>
            <a:ext cx="8286808" cy="485778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796908"/>
          </a:xfrm>
        </p:spPr>
        <p:txBody>
          <a:bodyPr/>
          <a:lstStyle/>
          <a:p>
            <a:r>
              <a:rPr lang="en-IN" sz="4000" b="1" dirty="0" smtClean="0"/>
              <a:t>MANAGING</a:t>
            </a:r>
            <a:r>
              <a:rPr lang="en-IN" b="1" dirty="0" smtClean="0"/>
              <a:t> PERFORMANCE</a:t>
            </a:r>
            <a:endParaRPr lang="en-IN" b="1" dirty="0"/>
          </a:p>
        </p:txBody>
      </p:sp>
      <p:pic>
        <p:nvPicPr>
          <p:cNvPr id="4" name="Content Placeholder 3"/>
          <p:cNvPicPr>
            <a:picLocks noGrp="1" noChangeAspect="1"/>
          </p:cNvPicPr>
          <p:nvPr>
            <p:ph idx="1"/>
          </p:nvPr>
        </p:nvPicPr>
        <p:blipFill>
          <a:blip r:embed="rId3"/>
          <a:stretch>
            <a:fillRect/>
          </a:stretch>
        </p:blipFill>
        <p:spPr>
          <a:xfrm>
            <a:off x="500034" y="1071546"/>
            <a:ext cx="8215370" cy="5072098"/>
          </a:xfrm>
          <a:prstGeom prst="rect">
            <a:avLst/>
          </a:prstGeom>
        </p:spPr>
      </p:pic>
      <p:sp>
        <p:nvSpPr>
          <p:cNvPr id="6" name="Slide Number Placeholder 5"/>
          <p:cNvSpPr>
            <a:spLocks noGrp="1"/>
          </p:cNvSpPr>
          <p:nvPr>
            <p:ph type="sldNum" sz="quarter" idx="12"/>
          </p:nvPr>
        </p:nvSpPr>
        <p:spPr/>
        <p:txBody>
          <a:bodyPr/>
          <a:lstStyle/>
          <a:p>
            <a:fld id="{ADEF4861-890B-452E-A48F-9EFC88036AD3}" type="slidenum">
              <a:rPr lang="en-IN" smtClean="0"/>
              <a:pPr/>
              <a:t>15</a:t>
            </a:fld>
            <a:endParaRPr lang="en-IN"/>
          </a:p>
        </p:txBody>
      </p:sp>
      <p:sp>
        <p:nvSpPr>
          <p:cNvPr id="7" name="Footer Placeholder 6"/>
          <p:cNvSpPr>
            <a:spLocks noGrp="1"/>
          </p:cNvSpPr>
          <p:nvPr>
            <p:ph type="ftr" sz="quarter" idx="11"/>
          </p:nvPr>
        </p:nvSpPr>
        <p:spPr/>
        <p:txBody>
          <a:bodyPr/>
          <a:lstStyle/>
          <a:p>
            <a:r>
              <a:rPr lang="en-IN" smtClean="0"/>
              <a:t>FICCI Workshop Series - Rebooting Healthcare - June 17th 2020 </a:t>
            </a: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EF4861-890B-452E-A48F-9EFC88036AD3}" type="slidenum">
              <a:rPr lang="en-IN" smtClean="0"/>
              <a:pPr/>
              <a:t>16</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642910" y="428604"/>
            <a:ext cx="775335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IN" sz="4000" b="1" dirty="0" smtClean="0"/>
              <a:t>PROVIDE RIGHT TOOLS AND ENVIRONMENT</a:t>
            </a:r>
            <a:endParaRPr lang="en-IN" sz="4000" b="1" dirty="0"/>
          </a:p>
        </p:txBody>
      </p:sp>
      <p:pic>
        <p:nvPicPr>
          <p:cNvPr id="6" name="Content Placeholder 5" descr="Untitled.png"/>
          <p:cNvPicPr>
            <a:picLocks noGrp="1" noChangeAspect="1"/>
          </p:cNvPicPr>
          <p:nvPr>
            <p:ph idx="1"/>
          </p:nvPr>
        </p:nvPicPr>
        <p:blipFill>
          <a:blip r:embed="rId3"/>
          <a:stretch>
            <a:fillRect/>
          </a:stretch>
        </p:blipFill>
        <p:spPr>
          <a:xfrm>
            <a:off x="577972" y="1600200"/>
            <a:ext cx="8137431" cy="4614882"/>
          </a:xfrm>
        </p:spPr>
      </p:pic>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
        <p:nvSpPr>
          <p:cNvPr id="5" name="Slide Number Placeholder 4"/>
          <p:cNvSpPr>
            <a:spLocks noGrp="1"/>
          </p:cNvSpPr>
          <p:nvPr>
            <p:ph type="sldNum" sz="quarter" idx="12"/>
          </p:nvPr>
        </p:nvSpPr>
        <p:spPr/>
        <p:txBody>
          <a:bodyPr/>
          <a:lstStyle/>
          <a:p>
            <a:fld id="{ADEF4861-890B-452E-A48F-9EFC88036AD3}" type="slidenum">
              <a:rPr lang="en-IN" smtClean="0"/>
              <a:pPr/>
              <a:t>17</a:t>
            </a:fld>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chard branson leadership quotes">
            <a:hlinkClick r:id="rId3" action="ppaction://hlinkfile"/>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71472" y="642918"/>
            <a:ext cx="7929618" cy="5572164"/>
          </a:xfrm>
          <a:prstGeom prst="rect">
            <a:avLst/>
          </a:prstGeom>
          <a:noFill/>
          <a:ln>
            <a:noFill/>
          </a:ln>
        </p:spPr>
      </p:pic>
      <p:sp>
        <p:nvSpPr>
          <p:cNvPr id="3" name="Slide Number Placeholder 2"/>
          <p:cNvSpPr>
            <a:spLocks noGrp="1"/>
          </p:cNvSpPr>
          <p:nvPr>
            <p:ph type="sldNum" sz="quarter" idx="12"/>
          </p:nvPr>
        </p:nvSpPr>
        <p:spPr/>
        <p:txBody>
          <a:bodyPr/>
          <a:lstStyle/>
          <a:p>
            <a:fld id="{ADEF4861-890B-452E-A48F-9EFC88036AD3}" type="slidenum">
              <a:rPr lang="en-IN" smtClean="0"/>
              <a:pPr/>
              <a:t>18</a:t>
            </a:fld>
            <a:endParaRPr lang="en-IN"/>
          </a:p>
        </p:txBody>
      </p:sp>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Tree>
    <p:extLst>
      <p:ext uri="{BB962C8B-B14F-4D97-AF65-F5344CB8AC3E}">
        <p14:creationId xmlns:p14="http://schemas.microsoft.com/office/powerpoint/2010/main" xmlns="" val="1128064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N" smtClean="0"/>
              <a:t>FICCI Workshop Series - Rebooting Healthcare - June 17th 2020 </a:t>
            </a:r>
            <a:endParaRPr lang="en-IN"/>
          </a:p>
        </p:txBody>
      </p:sp>
      <p:sp>
        <p:nvSpPr>
          <p:cNvPr id="3" name="Slide Number Placeholder 2"/>
          <p:cNvSpPr>
            <a:spLocks noGrp="1"/>
          </p:cNvSpPr>
          <p:nvPr>
            <p:ph type="sldNum" sz="quarter" idx="12"/>
          </p:nvPr>
        </p:nvSpPr>
        <p:spPr/>
        <p:txBody>
          <a:bodyPr/>
          <a:lstStyle/>
          <a:p>
            <a:fld id="{ADEF4861-890B-452E-A48F-9EFC88036AD3}" type="slidenum">
              <a:rPr lang="en-IN" smtClean="0"/>
              <a:pPr/>
              <a:t>19</a:t>
            </a:fld>
            <a:endParaRPr lang="en-IN"/>
          </a:p>
        </p:txBody>
      </p:sp>
      <p:pic>
        <p:nvPicPr>
          <p:cNvPr id="4" name="Reboot Hospitals Video">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785786" y="1000108"/>
            <a:ext cx="7572428" cy="5000660"/>
          </a:xfrm>
          <a:prstGeom prst="rect">
            <a:avLst/>
          </a:prstGeom>
        </p:spPr>
      </p:pic>
    </p:spTree>
    <p:extLst>
      <p:ext uri="{BB962C8B-B14F-4D97-AF65-F5344CB8AC3E}">
        <p14:creationId xmlns:p14="http://schemas.microsoft.com/office/powerpoint/2010/main" xmlns="" val="1680339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IN" b="1" dirty="0" smtClean="0"/>
              <a:t>INDIA SALUTES HCW</a:t>
            </a:r>
            <a:r>
              <a:rPr lang="en-IN" b="1" dirty="0"/>
              <a:t>s</a:t>
            </a:r>
            <a:r>
              <a:rPr lang="en-IN" b="1" dirty="0" smtClean="0"/>
              <a:t> </a:t>
            </a:r>
            <a:r>
              <a:rPr lang="en-IN" dirty="0" smtClean="0"/>
              <a:t/>
            </a:r>
            <a:br>
              <a:rPr lang="en-IN" dirty="0" smtClean="0"/>
            </a:br>
            <a:endParaRPr lang="en-IN" dirty="0"/>
          </a:p>
        </p:txBody>
      </p:sp>
      <p:pic>
        <p:nvPicPr>
          <p:cNvPr id="17" name="Content Placeholder 16" descr="202003230317465773_City-residents-join-rest-of-India-to-say-Thank-You-to_SECVPF.gif"/>
          <p:cNvPicPr>
            <a:picLocks noGrp="1" noChangeAspect="1"/>
          </p:cNvPicPr>
          <p:nvPr>
            <p:ph sz="half" idx="1"/>
          </p:nvPr>
        </p:nvPicPr>
        <p:blipFill>
          <a:blip r:embed="rId3"/>
          <a:stretch>
            <a:fillRect/>
          </a:stretch>
        </p:blipFill>
        <p:spPr>
          <a:xfrm>
            <a:off x="457200" y="836712"/>
            <a:ext cx="8258204" cy="5378370"/>
          </a:xfrm>
        </p:spPr>
      </p:pic>
      <p:sp>
        <p:nvSpPr>
          <p:cNvPr id="11" name="Footer Placeholder 10"/>
          <p:cNvSpPr>
            <a:spLocks noGrp="1"/>
          </p:cNvSpPr>
          <p:nvPr>
            <p:ph type="ftr" sz="quarter" idx="11"/>
          </p:nvPr>
        </p:nvSpPr>
        <p:spPr/>
        <p:txBody>
          <a:bodyPr/>
          <a:lstStyle/>
          <a:p>
            <a:r>
              <a:rPr lang="en-IN" smtClean="0"/>
              <a:t>FICCI Workshop Series - Rebooting Healthcare - June 17th 2020 </a:t>
            </a:r>
            <a:endParaRPr lang="en-IN"/>
          </a:p>
        </p:txBody>
      </p:sp>
      <p:sp>
        <p:nvSpPr>
          <p:cNvPr id="10" name="Slide Number Placeholder 9"/>
          <p:cNvSpPr>
            <a:spLocks noGrp="1"/>
          </p:cNvSpPr>
          <p:nvPr>
            <p:ph type="sldNum" sz="quarter" idx="12"/>
          </p:nvPr>
        </p:nvSpPr>
        <p:spPr/>
        <p:txBody>
          <a:bodyPr/>
          <a:lstStyle/>
          <a:p>
            <a:fld id="{ADEF4861-890B-452E-A48F-9EFC88036AD3}"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928694"/>
          </a:xfrm>
        </p:spPr>
        <p:txBody>
          <a:bodyPr>
            <a:normAutofit/>
          </a:bodyPr>
          <a:lstStyle/>
          <a:p>
            <a:r>
              <a:rPr lang="en-IN" sz="4000" b="1" dirty="0" smtClean="0"/>
              <a:t>EMPLOYEE RETENTION</a:t>
            </a:r>
            <a:endParaRPr lang="en-IN" sz="4000" b="1" dirty="0"/>
          </a:p>
        </p:txBody>
      </p:sp>
      <p:sp>
        <p:nvSpPr>
          <p:cNvPr id="4" name="Slide Number Placeholder 3"/>
          <p:cNvSpPr>
            <a:spLocks noGrp="1"/>
          </p:cNvSpPr>
          <p:nvPr>
            <p:ph type="sldNum" sz="quarter" idx="12"/>
          </p:nvPr>
        </p:nvSpPr>
        <p:spPr/>
        <p:txBody>
          <a:bodyPr/>
          <a:lstStyle/>
          <a:p>
            <a:fld id="{ADEF4861-890B-452E-A48F-9EFC88036AD3}" type="slidenum">
              <a:rPr lang="en-IN" smtClean="0"/>
              <a:pPr/>
              <a:t>20</a:t>
            </a:fld>
            <a:endParaRPr lang="en-IN"/>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pic>
        <p:nvPicPr>
          <p:cNvPr id="7" name="Content Placeholder 6" descr="crop.png"/>
          <p:cNvPicPr>
            <a:picLocks noGrp="1" noChangeAspect="1"/>
          </p:cNvPicPr>
          <p:nvPr>
            <p:ph idx="1"/>
          </p:nvPr>
        </p:nvPicPr>
        <p:blipFill>
          <a:blip r:embed="rId3"/>
          <a:stretch>
            <a:fillRect/>
          </a:stretch>
        </p:blipFill>
        <p:spPr>
          <a:xfrm>
            <a:off x="500034" y="1214422"/>
            <a:ext cx="8215369" cy="492922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3).jpg"/>
          <p:cNvPicPr>
            <a:picLocks noGrp="1" noChangeAspect="1"/>
          </p:cNvPicPr>
          <p:nvPr>
            <p:ph idx="1"/>
          </p:nvPr>
        </p:nvPicPr>
        <p:blipFill>
          <a:blip r:embed="rId2"/>
          <a:stretch>
            <a:fillRect/>
          </a:stretch>
        </p:blipFill>
        <p:spPr>
          <a:xfrm>
            <a:off x="357158" y="500042"/>
            <a:ext cx="8572560" cy="5572164"/>
          </a:xfrm>
        </p:spPr>
      </p:pic>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
        <p:nvSpPr>
          <p:cNvPr id="5" name="Slide Number Placeholder 4"/>
          <p:cNvSpPr>
            <a:spLocks noGrp="1"/>
          </p:cNvSpPr>
          <p:nvPr>
            <p:ph type="sldNum" sz="quarter" idx="12"/>
          </p:nvPr>
        </p:nvSpPr>
        <p:spPr/>
        <p:txBody>
          <a:bodyPr/>
          <a:lstStyle/>
          <a:p>
            <a:fld id="{ADEF4861-890B-452E-A48F-9EFC88036AD3}" type="slidenum">
              <a:rPr lang="en-IN" smtClean="0"/>
              <a:pPr/>
              <a:t>21</a:t>
            </a:fld>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0"/>
            <a:ext cx="8229600" cy="1143000"/>
          </a:xfrm>
        </p:spPr>
        <p:txBody>
          <a:bodyPr>
            <a:normAutofit/>
          </a:bodyPr>
          <a:lstStyle/>
          <a:p>
            <a:r>
              <a:rPr lang="en-IN" sz="4000" b="1" dirty="0"/>
              <a:t>THE SHOW OF SOLIDARITY</a:t>
            </a:r>
          </a:p>
        </p:txBody>
      </p:sp>
      <p:sp>
        <p:nvSpPr>
          <p:cNvPr id="5" name="Footer Placeholder 4"/>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3</a:t>
            </a:fld>
            <a:endParaRPr lang="en-IN"/>
          </a:p>
        </p:txBody>
      </p:sp>
      <p:pic>
        <p:nvPicPr>
          <p:cNvPr id="9" name="Content Placeholder 8" descr="1588492198_pti03-05-2020_000045b-e1588492209690.jpg"/>
          <p:cNvPicPr>
            <a:picLocks noChangeAspect="1"/>
          </p:cNvPicPr>
          <p:nvPr/>
        </p:nvPicPr>
        <p:blipFill>
          <a:blip r:embed="rId2"/>
          <a:stretch>
            <a:fillRect/>
          </a:stretch>
        </p:blipFill>
        <p:spPr>
          <a:xfrm>
            <a:off x="357158" y="1000108"/>
            <a:ext cx="8441168" cy="5158458"/>
          </a:xfrm>
          <a:prstGeom prst="rect">
            <a:avLst/>
          </a:prstGeom>
        </p:spPr>
      </p:pic>
    </p:spTree>
    <p:extLst>
      <p:ext uri="{BB962C8B-B14F-4D97-AF65-F5344CB8AC3E}">
        <p14:creationId xmlns:p14="http://schemas.microsoft.com/office/powerpoint/2010/main" xmlns="" val="234966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52"/>
            <a:ext cx="8229600" cy="1143000"/>
          </a:xfrm>
        </p:spPr>
        <p:txBody>
          <a:bodyPr>
            <a:normAutofit/>
          </a:bodyPr>
          <a:lstStyle/>
          <a:p>
            <a:r>
              <a:rPr lang="en-IN" sz="4000" b="1" dirty="0" smtClean="0"/>
              <a:t>NOBILITY OF PROFESSION</a:t>
            </a:r>
            <a:endParaRPr lang="en-IN" sz="4000" b="1" dirty="0"/>
          </a:p>
        </p:txBody>
      </p:sp>
      <p:sp>
        <p:nvSpPr>
          <p:cNvPr id="4" name="Footer Placeholder 3"/>
          <p:cNvSpPr>
            <a:spLocks noGrp="1"/>
          </p:cNvSpPr>
          <p:nvPr>
            <p:ph type="ftr" sz="quarter" idx="11"/>
          </p:nvPr>
        </p:nvSpPr>
        <p:spPr/>
        <p:txBody>
          <a:bodyPr/>
          <a:lstStyle/>
          <a:p>
            <a:r>
              <a:rPr lang="en-IN" smtClean="0"/>
              <a:t>FICCI Workshop Series - Rebooting Healthcare - June 17th 2020 </a:t>
            </a:r>
            <a:endParaRPr lang="en-IN"/>
          </a:p>
        </p:txBody>
      </p:sp>
      <p:sp>
        <p:nvSpPr>
          <p:cNvPr id="5" name="Slide Number Placeholder 4"/>
          <p:cNvSpPr>
            <a:spLocks noGrp="1"/>
          </p:cNvSpPr>
          <p:nvPr>
            <p:ph type="sldNum" sz="quarter" idx="12"/>
          </p:nvPr>
        </p:nvSpPr>
        <p:spPr/>
        <p:txBody>
          <a:bodyPr/>
          <a:lstStyle/>
          <a:p>
            <a:fld id="{ADEF4861-890B-452E-A48F-9EFC88036AD3}" type="slidenum">
              <a:rPr lang="en-IN" smtClean="0"/>
              <a:pPr/>
              <a:t>4</a:t>
            </a:fld>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428596" y="1142984"/>
            <a:ext cx="8358246" cy="4983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00034" y="285728"/>
            <a:ext cx="8229600" cy="428628"/>
          </a:xfrm>
        </p:spPr>
        <p:txBody>
          <a:bodyPr>
            <a:normAutofit fontScale="90000"/>
          </a:bodyPr>
          <a:lstStyle/>
          <a:p>
            <a:r>
              <a:rPr lang="en-IN" b="1" dirty="0" smtClean="0"/>
              <a:t>GRIM REALITY</a:t>
            </a:r>
            <a:endParaRPr lang="en-IN" b="1" dirty="0"/>
          </a:p>
        </p:txBody>
      </p:sp>
      <p:pic>
        <p:nvPicPr>
          <p:cNvPr id="9" name="Content Placeholder 8" descr="maxresdefault.jpg"/>
          <p:cNvPicPr>
            <a:picLocks noGrp="1" noChangeAspect="1"/>
          </p:cNvPicPr>
          <p:nvPr>
            <p:ph idx="1"/>
          </p:nvPr>
        </p:nvPicPr>
        <p:blipFill>
          <a:blip r:embed="rId2"/>
          <a:stretch>
            <a:fillRect/>
          </a:stretch>
        </p:blipFill>
        <p:spPr>
          <a:xfrm>
            <a:off x="548922" y="928670"/>
            <a:ext cx="8046156" cy="5197493"/>
          </a:xfrm>
        </p:spPr>
      </p:pic>
      <p:sp>
        <p:nvSpPr>
          <p:cNvPr id="7" name="Footer Placeholder 6"/>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5</a:t>
            </a:fld>
            <a:endParaRPr lang="en-I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smtClean="0"/>
              <a:t>TEAM WORK IN HEALTHCARE</a:t>
            </a:r>
            <a:endParaRPr lang="en-IN" sz="4000" b="1" dirty="0"/>
          </a:p>
        </p:txBody>
      </p:sp>
      <p:pic>
        <p:nvPicPr>
          <p:cNvPr id="12" name="Content Placeholder 11" descr="download (7).jpg"/>
          <p:cNvPicPr>
            <a:picLocks noGrp="1" noChangeAspect="1"/>
          </p:cNvPicPr>
          <p:nvPr>
            <p:ph sz="half" idx="1"/>
          </p:nvPr>
        </p:nvPicPr>
        <p:blipFill>
          <a:blip r:embed="rId3"/>
          <a:stretch>
            <a:fillRect/>
          </a:stretch>
        </p:blipFill>
        <p:spPr>
          <a:xfrm>
            <a:off x="428596" y="1500174"/>
            <a:ext cx="3786214" cy="3429024"/>
          </a:xfrm>
        </p:spPr>
      </p:pic>
      <p:pic>
        <p:nvPicPr>
          <p:cNvPr id="13" name="Content Placeholder 12" descr="images (4).jpg"/>
          <p:cNvPicPr>
            <a:picLocks noGrp="1" noChangeAspect="1"/>
          </p:cNvPicPr>
          <p:nvPr>
            <p:ph sz="half" idx="2"/>
          </p:nvPr>
        </p:nvPicPr>
        <p:blipFill>
          <a:blip r:embed="rId4"/>
          <a:stretch>
            <a:fillRect/>
          </a:stretch>
        </p:blipFill>
        <p:spPr>
          <a:xfrm>
            <a:off x="4429124" y="1785927"/>
            <a:ext cx="4000528" cy="2977368"/>
          </a:xfrm>
        </p:spPr>
      </p:pic>
      <p:sp>
        <p:nvSpPr>
          <p:cNvPr id="7" name="Footer Placeholder 6"/>
          <p:cNvSpPr>
            <a:spLocks noGrp="1"/>
          </p:cNvSpPr>
          <p:nvPr>
            <p:ph type="ftr" sz="quarter" idx="11"/>
          </p:nvPr>
        </p:nvSpPr>
        <p:spPr/>
        <p:txBody>
          <a:bodyPr/>
          <a:lstStyle/>
          <a:p>
            <a:r>
              <a:rPr lang="en-IN" smtClean="0"/>
              <a:t>FICCI Workshop Series - Rebooting Healthcare - June 17th 2020 </a:t>
            </a:r>
            <a:endParaRPr lang="en-IN"/>
          </a:p>
        </p:txBody>
      </p:sp>
      <p:sp>
        <p:nvSpPr>
          <p:cNvPr id="6" name="Slide Number Placeholder 5"/>
          <p:cNvSpPr>
            <a:spLocks noGrp="1"/>
          </p:cNvSpPr>
          <p:nvPr>
            <p:ph type="sldNum" sz="quarter" idx="12"/>
          </p:nvPr>
        </p:nvSpPr>
        <p:spPr/>
        <p:txBody>
          <a:bodyPr/>
          <a:lstStyle/>
          <a:p>
            <a:fld id="{ADEF4861-890B-452E-A48F-9EFC88036AD3}" type="slidenum">
              <a:rPr lang="en-IN" smtClean="0"/>
              <a:pPr/>
              <a:t>6</a:t>
            </a:fld>
            <a:endParaRPr lang="en-IN"/>
          </a:p>
        </p:txBody>
      </p:sp>
      <p:sp>
        <p:nvSpPr>
          <p:cNvPr id="14" name="TextBox 13"/>
          <p:cNvSpPr txBox="1"/>
          <p:nvPr/>
        </p:nvSpPr>
        <p:spPr>
          <a:xfrm>
            <a:off x="1071538" y="5214950"/>
            <a:ext cx="7000924" cy="769441"/>
          </a:xfrm>
          <a:prstGeom prst="rect">
            <a:avLst/>
          </a:prstGeom>
          <a:noFill/>
        </p:spPr>
        <p:txBody>
          <a:bodyPr wrap="square" rtlCol="0">
            <a:spAutoFit/>
          </a:bodyPr>
          <a:lstStyle/>
          <a:p>
            <a:pPr algn="ctr"/>
            <a:r>
              <a:rPr lang="en-IN" sz="4000" b="1" dirty="0" smtClean="0">
                <a:latin typeface="+mj-lt"/>
                <a:ea typeface="+mj-ea"/>
                <a:cs typeface="+mj-cs"/>
              </a:rPr>
              <a:t>UNIVERSAL</a:t>
            </a:r>
            <a:r>
              <a:rPr lang="en-IN" sz="4400" dirty="0" smtClean="0">
                <a:latin typeface="+mj-lt"/>
                <a:ea typeface="+mj-ea"/>
                <a:cs typeface="+mj-cs"/>
              </a:rPr>
              <a:t> </a:t>
            </a:r>
            <a:r>
              <a:rPr lang="en-IN" sz="4400" b="1" dirty="0" smtClean="0">
                <a:latin typeface="+mj-lt"/>
                <a:ea typeface="+mj-ea"/>
                <a:cs typeface="+mj-cs"/>
              </a:rPr>
              <a:t>IDENTITY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IN" b="1" dirty="0" smtClean="0"/>
              <a:t>DESIGNING RECRUITMENT PROCESS</a:t>
            </a:r>
            <a:endParaRPr lang="en-IN" b="1" dirty="0"/>
          </a:p>
        </p:txBody>
      </p:sp>
      <p:sp>
        <p:nvSpPr>
          <p:cNvPr id="8" name="Footer Placeholder 7"/>
          <p:cNvSpPr>
            <a:spLocks noGrp="1"/>
          </p:cNvSpPr>
          <p:nvPr>
            <p:ph type="ftr" sz="quarter" idx="11"/>
          </p:nvPr>
        </p:nvSpPr>
        <p:spPr/>
        <p:txBody>
          <a:bodyPr/>
          <a:lstStyle/>
          <a:p>
            <a:r>
              <a:rPr lang="en-IN" smtClean="0"/>
              <a:t>FICCI Workshop Series - Rebooting Healthcare - June 17th 2020 </a:t>
            </a:r>
            <a:endParaRPr lang="en-IN"/>
          </a:p>
        </p:txBody>
      </p:sp>
      <p:sp>
        <p:nvSpPr>
          <p:cNvPr id="7" name="Slide Number Placeholder 6"/>
          <p:cNvSpPr>
            <a:spLocks noGrp="1"/>
          </p:cNvSpPr>
          <p:nvPr>
            <p:ph type="sldNum" sz="quarter" idx="12"/>
          </p:nvPr>
        </p:nvSpPr>
        <p:spPr/>
        <p:txBody>
          <a:bodyPr/>
          <a:lstStyle/>
          <a:p>
            <a:fld id="{ADEF4861-890B-452E-A48F-9EFC88036AD3}" type="slidenum">
              <a:rPr lang="en-IN" smtClean="0"/>
              <a:pPr/>
              <a:t>7</a:t>
            </a:fld>
            <a:endParaRPr lang="en-IN"/>
          </a:p>
        </p:txBody>
      </p:sp>
      <p:pic>
        <p:nvPicPr>
          <p:cNvPr id="2050" name="Picture 2"/>
          <p:cNvPicPr>
            <a:picLocks noChangeAspect="1" noChangeArrowheads="1"/>
          </p:cNvPicPr>
          <p:nvPr/>
        </p:nvPicPr>
        <p:blipFill>
          <a:blip r:embed="rId3"/>
          <a:srcRect/>
          <a:stretch>
            <a:fillRect/>
          </a:stretch>
        </p:blipFill>
        <p:spPr bwMode="auto">
          <a:xfrm>
            <a:off x="642910" y="1285860"/>
            <a:ext cx="7929618"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86454"/>
            <a:ext cx="8643998" cy="571504"/>
          </a:xfrm>
        </p:spPr>
        <p:txBody>
          <a:bodyPr>
            <a:noAutofit/>
          </a:bodyPr>
          <a:lstStyle/>
          <a:p>
            <a:r>
              <a:rPr lang="en-IN" sz="3200" dirty="0" smtClean="0"/>
              <a:t>You don't pick talent anymore, talent picks you</a:t>
            </a:r>
            <a:endParaRPr lang="en-IN" sz="3200" dirty="0"/>
          </a:p>
        </p:txBody>
      </p:sp>
      <p:sp>
        <p:nvSpPr>
          <p:cNvPr id="4" name="Footer Placeholder 3"/>
          <p:cNvSpPr>
            <a:spLocks noGrp="1"/>
          </p:cNvSpPr>
          <p:nvPr>
            <p:ph type="ftr" sz="quarter" idx="11"/>
          </p:nvPr>
        </p:nvSpPr>
        <p:spPr/>
        <p:txBody>
          <a:bodyPr/>
          <a:lstStyle/>
          <a:p>
            <a:r>
              <a:rPr lang="en-IN" dirty="0" smtClean="0"/>
              <a:t>FICCI Workshop Series - Rebooting Healthcare - June 17th 2020 </a:t>
            </a:r>
            <a:endParaRPr lang="en-IN" dirty="0"/>
          </a:p>
        </p:txBody>
      </p:sp>
      <p:sp>
        <p:nvSpPr>
          <p:cNvPr id="5" name="Slide Number Placeholder 4"/>
          <p:cNvSpPr>
            <a:spLocks noGrp="1"/>
          </p:cNvSpPr>
          <p:nvPr>
            <p:ph type="sldNum" sz="quarter" idx="12"/>
          </p:nvPr>
        </p:nvSpPr>
        <p:spPr/>
        <p:txBody>
          <a:bodyPr/>
          <a:lstStyle/>
          <a:p>
            <a:fld id="{ADEF4861-890B-452E-A48F-9EFC88036AD3}" type="slidenum">
              <a:rPr lang="en-IN" smtClean="0"/>
              <a:pPr/>
              <a:t>8</a:t>
            </a:fld>
            <a:endParaRPr lang="en-IN"/>
          </a:p>
        </p:txBody>
      </p:sp>
      <p:sp>
        <p:nvSpPr>
          <p:cNvPr id="9" name="Title 1"/>
          <p:cNvSpPr txBox="1">
            <a:spLocks/>
          </p:cNvSpPr>
          <p:nvPr/>
        </p:nvSpPr>
        <p:spPr>
          <a:xfrm>
            <a:off x="714348" y="214290"/>
            <a:ext cx="8229600" cy="406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4000" b="1" dirty="0" smtClean="0">
                <a:latin typeface="+mj-lt"/>
                <a:ea typeface="+mj-ea"/>
                <a:cs typeface="+mj-cs"/>
              </a:rPr>
              <a:t>EMPLOYEE VALUE PROPOSITION</a:t>
            </a:r>
            <a:endParaRPr lang="en-IN" sz="4000" b="1" dirty="0">
              <a:latin typeface="+mj-lt"/>
              <a:ea typeface="+mj-ea"/>
              <a:cs typeface="+mj-cs"/>
            </a:endParaRPr>
          </a:p>
        </p:txBody>
      </p:sp>
      <p:pic>
        <p:nvPicPr>
          <p:cNvPr id="11" name="Content Placeholder 10" descr="67d2700cca042ae5ac37b6efe18e9ae3.jpg"/>
          <p:cNvPicPr>
            <a:picLocks noGrp="1" noChangeAspect="1"/>
          </p:cNvPicPr>
          <p:nvPr>
            <p:ph idx="1"/>
          </p:nvPr>
        </p:nvPicPr>
        <p:blipFill>
          <a:blip r:embed="rId3"/>
          <a:stretch>
            <a:fillRect/>
          </a:stretch>
        </p:blipFill>
        <p:spPr>
          <a:xfrm>
            <a:off x="428596" y="785794"/>
            <a:ext cx="8429684" cy="501495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r>
              <a:rPr lang="en-IN" smtClean="0"/>
              <a:t>FICCI Workshop Series - Rebooting Healthcare - June 17th 2020 </a:t>
            </a:r>
            <a:endParaRPr lang="en-IN"/>
          </a:p>
        </p:txBody>
      </p:sp>
      <p:sp>
        <p:nvSpPr>
          <p:cNvPr id="11" name="Slide Number Placeholder 10"/>
          <p:cNvSpPr>
            <a:spLocks noGrp="1"/>
          </p:cNvSpPr>
          <p:nvPr>
            <p:ph type="sldNum" sz="quarter" idx="12"/>
          </p:nvPr>
        </p:nvSpPr>
        <p:spPr/>
        <p:txBody>
          <a:bodyPr/>
          <a:lstStyle/>
          <a:p>
            <a:fld id="{ADEF4861-890B-452E-A48F-9EFC88036AD3}" type="slidenum">
              <a:rPr lang="en-IN" smtClean="0"/>
              <a:pPr/>
              <a:t>9</a:t>
            </a:fld>
            <a:endParaRPr lang="en-IN"/>
          </a:p>
        </p:txBody>
      </p:sp>
      <p:sp>
        <p:nvSpPr>
          <p:cNvPr id="10" name="Title 1"/>
          <p:cNvSpPr>
            <a:spLocks noGrp="1"/>
          </p:cNvSpPr>
          <p:nvPr>
            <p:ph type="title"/>
          </p:nvPr>
        </p:nvSpPr>
        <p:spPr/>
        <p:txBody>
          <a:bodyPr>
            <a:normAutofit fontScale="90000"/>
          </a:bodyPr>
          <a:lstStyle/>
          <a:p>
            <a:r>
              <a:rPr lang="en-IN" b="1" dirty="0" smtClean="0"/>
              <a:t> BELIEVING IN PAST PERFORMANCE AND BETTING ON  FUTURE</a:t>
            </a:r>
            <a:endParaRPr lang="en-IN" dirty="0"/>
          </a:p>
        </p:txBody>
      </p:sp>
      <p:pic>
        <p:nvPicPr>
          <p:cNvPr id="13" name="Picture 2" descr="Interview panel Royalty Free Vector Image - VectorStock"/>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571472" y="1600200"/>
            <a:ext cx="7929618" cy="452596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TotalTime>
  <Words>1738</Words>
  <Application>Microsoft Office PowerPoint</Application>
  <PresentationFormat>On-screen Show (4:3)</PresentationFormat>
  <Paragraphs>242</Paragraphs>
  <Slides>21</Slides>
  <Notes>16</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FINDING THE RIGHT CANDIDATES AND RETAINING THEM</vt:lpstr>
      <vt:lpstr>INDIA SALUTES HCWs  </vt:lpstr>
      <vt:lpstr>THE SHOW OF SOLIDARITY</vt:lpstr>
      <vt:lpstr>NOBILITY OF PROFESSION</vt:lpstr>
      <vt:lpstr>GRIM REALITY</vt:lpstr>
      <vt:lpstr>TEAM WORK IN HEALTHCARE</vt:lpstr>
      <vt:lpstr>DESIGNING RECRUITMENT PROCESS</vt:lpstr>
      <vt:lpstr>You don't pick talent anymore, talent picks you</vt:lpstr>
      <vt:lpstr> BELIEVING IN PAST PERFORMANCE AND BETTING ON  FUTURE</vt:lpstr>
      <vt:lpstr>KNOW YOUR IDEAL CANDIDATE</vt:lpstr>
      <vt:lpstr>Reel Vs. Real </vt:lpstr>
      <vt:lpstr>EXTENDING OFFER</vt:lpstr>
      <vt:lpstr>ON BOARDING PROCESS</vt:lpstr>
      <vt:lpstr>PERFORMANCE</vt:lpstr>
      <vt:lpstr>MANAGING PERFORMANCE</vt:lpstr>
      <vt:lpstr>Slide 16</vt:lpstr>
      <vt:lpstr>PROVIDE RIGHT TOOLS AND ENVIRONMENT</vt:lpstr>
      <vt:lpstr>Slide 18</vt:lpstr>
      <vt:lpstr>Slide 19</vt:lpstr>
      <vt:lpstr>EMPLOYEE RETENTION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right candidates and retaining them</dc:title>
  <dc:creator>ms</dc:creator>
  <cp:lastModifiedBy>R Basker</cp:lastModifiedBy>
  <cp:revision>108</cp:revision>
  <dcterms:created xsi:type="dcterms:W3CDTF">2020-06-11T00:14:57Z</dcterms:created>
  <dcterms:modified xsi:type="dcterms:W3CDTF">2020-06-17T05:45:45Z</dcterms:modified>
</cp:coreProperties>
</file>