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jpg" ContentType="image/jpg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3241" y="192150"/>
            <a:ext cx="7157516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0850" y="1593850"/>
            <a:ext cx="8248650" cy="4589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Relationship Id="rId4" Type="http://schemas.openxmlformats.org/officeDocument/2006/relationships/image" Target="../media/image7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603629"/>
            <a:ext cx="7856220" cy="12446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Quality </a:t>
            </a:r>
            <a:r>
              <a:rPr dirty="0" spc="-10"/>
              <a:t>Management </a:t>
            </a:r>
            <a:r>
              <a:rPr dirty="0" spc="-30"/>
              <a:t>Systems </a:t>
            </a:r>
            <a:r>
              <a:rPr dirty="0" spc="-25"/>
              <a:t>Role </a:t>
            </a:r>
            <a:r>
              <a:rPr dirty="0" spc="-5"/>
              <a:t>In  </a:t>
            </a:r>
            <a:r>
              <a:rPr dirty="0" spc="-15"/>
              <a:t>Improving </a:t>
            </a:r>
            <a:r>
              <a:rPr dirty="0" spc="-25"/>
              <a:t>Efficiency </a:t>
            </a:r>
            <a:r>
              <a:rPr dirty="0" spc="-5"/>
              <a:t>&amp; </a:t>
            </a:r>
            <a:r>
              <a:rPr dirty="0" spc="-15"/>
              <a:t>Reducing</a:t>
            </a:r>
            <a:r>
              <a:rPr dirty="0" spc="40"/>
              <a:t> </a:t>
            </a:r>
            <a:r>
              <a:rPr dirty="0" spc="-15"/>
              <a:t>Costs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33442" y="3926204"/>
            <a:ext cx="4174490" cy="1013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822450">
              <a:lnSpc>
                <a:spcPct val="120000"/>
              </a:lnSpc>
              <a:spcBef>
                <a:spcPts val="100"/>
              </a:spcBef>
            </a:pPr>
            <a:r>
              <a:rPr dirty="0" sz="1800">
                <a:solidFill>
                  <a:srgbClr val="888888"/>
                </a:solidFill>
                <a:latin typeface="Calibri"/>
                <a:cs typeface="Calibri"/>
              </a:rPr>
              <a:t>Ms. </a:t>
            </a:r>
            <a:r>
              <a:rPr dirty="0" sz="1800" spc="-15">
                <a:solidFill>
                  <a:srgbClr val="888888"/>
                </a:solidFill>
                <a:latin typeface="Calibri"/>
                <a:cs typeface="Calibri"/>
              </a:rPr>
              <a:t>Sandhya</a:t>
            </a:r>
            <a:r>
              <a:rPr dirty="0" sz="1800" spc="-6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888888"/>
                </a:solidFill>
                <a:latin typeface="Calibri"/>
                <a:cs typeface="Calibri"/>
              </a:rPr>
              <a:t>Mahadevan  </a:t>
            </a:r>
            <a:r>
              <a:rPr dirty="0" sz="1800" spc="-10">
                <a:solidFill>
                  <a:srgbClr val="888888"/>
                </a:solidFill>
                <a:latin typeface="Calibri"/>
                <a:cs typeface="Calibri"/>
              </a:rPr>
              <a:t>General </a:t>
            </a:r>
            <a:r>
              <a:rPr dirty="0" sz="1800">
                <a:solidFill>
                  <a:srgbClr val="888888"/>
                </a:solidFill>
                <a:latin typeface="Calibri"/>
                <a:cs typeface="Calibri"/>
              </a:rPr>
              <a:t>Manager </a:t>
            </a:r>
            <a:r>
              <a:rPr dirty="0" sz="1800" spc="-5">
                <a:solidFill>
                  <a:srgbClr val="888888"/>
                </a:solidFill>
                <a:latin typeface="Calibri"/>
                <a:cs typeface="Calibri"/>
              </a:rPr>
              <a:t>(Admin </a:t>
            </a:r>
            <a:r>
              <a:rPr dirty="0" sz="1800">
                <a:solidFill>
                  <a:srgbClr val="888888"/>
                </a:solidFill>
                <a:latin typeface="Calibri"/>
                <a:cs typeface="Calibri"/>
              </a:rPr>
              <a:t>&amp; </a:t>
            </a:r>
            <a:r>
              <a:rPr dirty="0" sz="1800" spc="-5">
                <a:solidFill>
                  <a:srgbClr val="888888"/>
                </a:solidFill>
                <a:latin typeface="Calibri"/>
                <a:cs typeface="Calibri"/>
              </a:rPr>
              <a:t>Quality</a:t>
            </a:r>
            <a:r>
              <a:rPr dirty="0" sz="1800" spc="35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888888"/>
                </a:solidFill>
                <a:latin typeface="Calibri"/>
                <a:cs typeface="Calibri"/>
              </a:rPr>
              <a:t>Systems)</a:t>
            </a:r>
            <a:endParaRPr sz="1800">
              <a:latin typeface="Calibri"/>
              <a:cs typeface="Calibri"/>
            </a:endParaRPr>
          </a:p>
          <a:p>
            <a:pPr marL="2259330">
              <a:lnSpc>
                <a:spcPct val="100000"/>
              </a:lnSpc>
              <a:spcBef>
                <a:spcPts val="430"/>
              </a:spcBef>
            </a:pPr>
            <a:r>
              <a:rPr dirty="0" sz="1800" spc="-15">
                <a:solidFill>
                  <a:srgbClr val="888888"/>
                </a:solidFill>
                <a:latin typeface="Calibri"/>
                <a:cs typeface="Calibri"/>
              </a:rPr>
              <a:t>PRS </a:t>
            </a:r>
            <a:r>
              <a:rPr dirty="0" sz="1800" spc="-10">
                <a:solidFill>
                  <a:srgbClr val="888888"/>
                </a:solidFill>
                <a:latin typeface="Calibri"/>
                <a:cs typeface="Calibri"/>
              </a:rPr>
              <a:t>Hospital </a:t>
            </a:r>
            <a:r>
              <a:rPr dirty="0" sz="1800">
                <a:solidFill>
                  <a:srgbClr val="888888"/>
                </a:solidFill>
                <a:latin typeface="Calibri"/>
                <a:cs typeface="Calibri"/>
              </a:rPr>
              <a:t>Pvt.</a:t>
            </a:r>
            <a:r>
              <a:rPr dirty="0" sz="1800" spc="-2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dirty="0" sz="1800" spc="-25">
                <a:solidFill>
                  <a:srgbClr val="888888"/>
                </a:solidFill>
                <a:latin typeface="Calibri"/>
                <a:cs typeface="Calibri"/>
              </a:rPr>
              <a:t>Ltd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5904" y="1557527"/>
            <a:ext cx="3168396" cy="45247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00371" y="1557527"/>
            <a:ext cx="3311652" cy="45354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708785" y="6164071"/>
            <a:ext cx="43218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Ribbon </a:t>
            </a:r>
            <a:r>
              <a:rPr dirty="0" sz="1800">
                <a:latin typeface="Calibri"/>
                <a:cs typeface="Calibri"/>
              </a:rPr>
              <a:t>and </a:t>
            </a:r>
            <a:r>
              <a:rPr dirty="0" sz="1800" spc="-20">
                <a:latin typeface="Calibri"/>
                <a:cs typeface="Calibri"/>
              </a:rPr>
              <a:t>stickers </a:t>
            </a:r>
            <a:r>
              <a:rPr dirty="0" sz="1800" spc="-10">
                <a:latin typeface="Calibri"/>
                <a:cs typeface="Calibri"/>
              </a:rPr>
              <a:t>to </a:t>
            </a:r>
            <a:r>
              <a:rPr dirty="0" sz="1800" spc="-5">
                <a:latin typeface="Calibri"/>
                <a:cs typeface="Calibri"/>
              </a:rPr>
              <a:t>ensure social</a:t>
            </a:r>
            <a:r>
              <a:rPr dirty="0" sz="1800" spc="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distancing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6969" y="400253"/>
            <a:ext cx="582993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10"/>
              <a:t>Hospital </a:t>
            </a:r>
            <a:r>
              <a:rPr dirty="0" sz="4400" spc="-15"/>
              <a:t>Infection</a:t>
            </a:r>
            <a:r>
              <a:rPr dirty="0" sz="4400" spc="-30"/>
              <a:t> </a:t>
            </a:r>
            <a:r>
              <a:rPr dirty="0" sz="4400" spc="-20"/>
              <a:t>Control</a:t>
            </a:r>
            <a:endParaRPr sz="4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6050" y="1141730"/>
          <a:ext cx="8934450" cy="5585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0"/>
                <a:gridCol w="5486400"/>
              </a:tblGrid>
              <a:tr h="52832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QMS</a:t>
                      </a:r>
                      <a:r>
                        <a:rPr dirty="0" sz="18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Element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Outcome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–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Efficiency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/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r>
                        <a:rPr dirty="0" sz="18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Reduction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90805" marR="6864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Protocols for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pandemics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 epidemics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assumed new  significance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Realisation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that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these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protocols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are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not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mere</a:t>
                      </a:r>
                      <a:r>
                        <a:rPr dirty="0" sz="180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documents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that these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protocols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are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life</a:t>
                      </a:r>
                      <a:r>
                        <a:rPr dirty="0" sz="18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saving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 marL="90805" marR="123189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Statistics reporting to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Government 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authorities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Data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management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.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Consider appointing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statistician</a:t>
                      </a:r>
                      <a:r>
                        <a:rPr dirty="0" sz="18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!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Handwashing</a:t>
                      </a:r>
                      <a:r>
                        <a:rPr dirty="0" sz="18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compliance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Near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compliance.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Audit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results are excellent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Doctors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are more compliant</a:t>
                      </a:r>
                      <a:r>
                        <a:rPr dirty="0" sz="1800" spc="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!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0805" marR="3740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Activities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towards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prevention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community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spread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74815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Liberal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donations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to community groups  Distribution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 masks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etc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8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police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0805" marR="2387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Scaling up of Isolation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facility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Infection Control</a:t>
                      </a:r>
                      <a:r>
                        <a:rPr dirty="0" sz="1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practices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1214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Compliance increased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to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near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100 % 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Isolations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wards,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Isolation ICU beds</a:t>
                      </a:r>
                      <a:r>
                        <a:rPr dirty="0" sz="1800" spc="3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identified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Use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PPEs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92075" marR="441959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Policing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by Quality Department no longer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needed ! A 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new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problem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has surfaced, Over use of masks, gloves 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sanitisers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!!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just" marL="92075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Increase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in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total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patient bill, but not</a:t>
                      </a:r>
                      <a:r>
                        <a:rPr dirty="0" sz="18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claimable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Single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use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linen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,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body</a:t>
                      </a:r>
                      <a:r>
                        <a:rPr dirty="0" sz="18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bags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Safer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products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9660" y="461899"/>
            <a:ext cx="542607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25"/>
              <a:t>Patient Safety </a:t>
            </a:r>
            <a:r>
              <a:rPr dirty="0" sz="4400"/>
              <a:t>&amp;</a:t>
            </a:r>
            <a:r>
              <a:rPr dirty="0" sz="4400" spc="-70"/>
              <a:t> </a:t>
            </a:r>
            <a:r>
              <a:rPr dirty="0" sz="4400"/>
              <a:t>Quality</a:t>
            </a:r>
            <a:endParaRPr sz="4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1593850"/>
          <a:ext cx="8248650" cy="4589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QMS</a:t>
                      </a:r>
                      <a:r>
                        <a:rPr dirty="0" sz="18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Element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Outcome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–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Efficiency/Cost</a:t>
                      </a:r>
                      <a:r>
                        <a:rPr dirty="0" sz="18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reduction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“Safe”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practices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is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new 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watchword</a:t>
                      </a:r>
                      <a:r>
                        <a:rPr dirty="0" sz="1800" spc="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!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5941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entire hospital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will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centred around 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safety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solutions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91440" marR="8216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Risk monitoring has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become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most  dynamic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92075" marR="18859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New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risks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being identified by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staff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so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are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solutions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it, some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very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innovative  too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!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 marL="91440" marR="60388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Designated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Patient safety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officer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Clinical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safety</a:t>
                      </a:r>
                      <a:r>
                        <a:rPr dirty="0" sz="1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officer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4108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Clinicians will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also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now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involve more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in 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Safety related</a:t>
                      </a:r>
                      <a:r>
                        <a:rPr dirty="0" sz="18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concerns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2461" y="461899"/>
            <a:ext cx="633730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5"/>
              <a:t>Management</a:t>
            </a:r>
            <a:r>
              <a:rPr dirty="0" sz="4400" spc="-60"/>
              <a:t> </a:t>
            </a:r>
            <a:r>
              <a:rPr dirty="0" sz="4400" spc="-10"/>
              <a:t>Responsibility</a:t>
            </a:r>
            <a:endParaRPr sz="4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2250" y="1212850"/>
          <a:ext cx="8705850" cy="5458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9400"/>
                <a:gridCol w="5867400"/>
              </a:tblGrid>
              <a:tr h="4572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QMS</a:t>
                      </a:r>
                      <a:r>
                        <a:rPr dirty="0" sz="18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Element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Outcome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–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Efficiency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/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r>
                        <a:rPr dirty="0" sz="18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Reduction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Budgeting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Finances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54419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Staff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salaries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deferred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to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ensure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“Reserve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Fund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“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Negotiations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with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suppliers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50-75 %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payment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so that  reserves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are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more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97434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Resource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Management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Purchases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restricted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to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essential</a:t>
                      </a:r>
                      <a:r>
                        <a:rPr dirty="0" sz="18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items.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Stock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 essential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items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ensured while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JIT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practiced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1800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non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essential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items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8963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Communication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All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meetings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made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online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–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Time</a:t>
                      </a:r>
                      <a:r>
                        <a:rPr dirty="0" sz="18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saved.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2435783">
                <a:tc>
                  <a:txBody>
                    <a:bodyPr/>
                    <a:lstStyle/>
                    <a:p>
                      <a:pPr marL="90805" marR="13741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Time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8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Change 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Management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7813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During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initial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stages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 Covid,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when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surgeries were reduced  to 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half,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renovation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2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super specialty </a:t>
                      </a:r>
                      <a:r>
                        <a:rPr dirty="0" sz="1800" spc="-50">
                          <a:latin typeface="Calibri"/>
                          <a:cs typeface="Calibri"/>
                        </a:rPr>
                        <a:t>OTs,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undertaken.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–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Saved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on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revenue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loss if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done in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ordinary</a:t>
                      </a:r>
                      <a:r>
                        <a:rPr dirty="0" sz="18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times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 marR="9245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Hospital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maintenance, repair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etc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done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when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patient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numbers were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less–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Again saved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on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revenue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loss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Converted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general 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ward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into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</a:t>
                      </a:r>
                      <a:r>
                        <a:rPr dirty="0" sz="1800" spc="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ICU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4273" y="461899"/>
            <a:ext cx="477329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20"/>
              <a:t>Facility</a:t>
            </a:r>
            <a:r>
              <a:rPr dirty="0" sz="4400" spc="-45"/>
              <a:t> </a:t>
            </a:r>
            <a:r>
              <a:rPr dirty="0" sz="4400" spc="-5"/>
              <a:t>Management</a:t>
            </a:r>
            <a:endParaRPr sz="4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1212850"/>
          <a:ext cx="8248650" cy="40913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57600"/>
                <a:gridCol w="4572000"/>
              </a:tblGrid>
              <a:tr h="5334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QMS</a:t>
                      </a:r>
                      <a:r>
                        <a:rPr dirty="0" sz="18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Element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Outcome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–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Efficiency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/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r>
                        <a:rPr dirty="0" sz="18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Reduction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845565">
                <a:tc>
                  <a:txBody>
                    <a:bodyPr/>
                    <a:lstStyle/>
                    <a:p>
                      <a:pPr marL="91440" marR="3778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All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airconditioning units in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waiting  areas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office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spaces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shut down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Reduced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electrical</a:t>
                      </a:r>
                      <a:r>
                        <a:rPr dirty="0" sz="18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consumption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678434">
                <a:tc>
                  <a:txBody>
                    <a:bodyPr/>
                    <a:lstStyle/>
                    <a:p>
                      <a:pPr marL="91440" marR="3733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Online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requests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maintenance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/ 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repair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etc.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860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30">
                          <a:latin typeface="Calibri"/>
                          <a:cs typeface="Calibri"/>
                        </a:rPr>
                        <a:t>Turn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Around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Time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Monitoring more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accurate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!  No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registers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,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records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. No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paper</a:t>
                      </a:r>
                      <a:r>
                        <a:rPr dirty="0" sz="18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!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Local vendors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preferred</a:t>
                      </a:r>
                      <a:r>
                        <a:rPr dirty="0" sz="18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over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outstation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vendors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Quick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immediate</a:t>
                      </a:r>
                      <a:r>
                        <a:rPr dirty="0" sz="18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service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845566">
                <a:tc>
                  <a:txBody>
                    <a:bodyPr/>
                    <a:lstStyle/>
                    <a:p>
                      <a:pPr marL="91440" marR="502284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Centralised Purchase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common  items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for PRS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Group</a:t>
                      </a:r>
                      <a:r>
                        <a:rPr dirty="0" sz="18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concerns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Economies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Scale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48983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In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house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Calibration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Reduced calibration</a:t>
                      </a:r>
                      <a:r>
                        <a:rPr dirty="0" sz="18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costs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8029" y="461899"/>
            <a:ext cx="410908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/>
              <a:t>Human</a:t>
            </a:r>
            <a:r>
              <a:rPr dirty="0" sz="4400" spc="-60"/>
              <a:t> </a:t>
            </a:r>
            <a:r>
              <a:rPr dirty="0" sz="4400" spc="-15"/>
              <a:t>Resources</a:t>
            </a:r>
            <a:endParaRPr sz="4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98450" y="1212850"/>
          <a:ext cx="8705850" cy="5412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8200"/>
                <a:gridCol w="4038600"/>
              </a:tblGrid>
              <a:tr h="37083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QMS</a:t>
                      </a:r>
                      <a:r>
                        <a:rPr dirty="0" sz="18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Element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Outcome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–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Efficiency/Cost</a:t>
                      </a:r>
                      <a:r>
                        <a:rPr dirty="0" sz="1800" spc="-4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Reduction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Staff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working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in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alternate</a:t>
                      </a:r>
                      <a:r>
                        <a:rPr dirty="0" sz="1800" spc="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schedules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374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Assured reserve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staff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during peak of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the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scare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!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65">
                          <a:latin typeface="Calibri"/>
                          <a:cs typeface="Calibri"/>
                        </a:rPr>
                        <a:t>PF,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TDS cuts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reduced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by</a:t>
                      </a:r>
                      <a:r>
                        <a:rPr dirty="0" sz="1800" spc="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Government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More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cash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in hand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for staff</a:t>
                      </a:r>
                      <a:r>
                        <a:rPr dirty="0" sz="18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to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compensate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deferred</a:t>
                      </a:r>
                      <a:r>
                        <a:rPr dirty="0" sz="18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payment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20">
                          <a:latin typeface="Calibri"/>
                          <a:cs typeface="Calibri"/>
                        </a:rPr>
                        <a:t>Working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together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in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crisis</a:t>
                      </a:r>
                      <a:r>
                        <a:rPr dirty="0" sz="18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!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-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Rope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in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staff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sister concerns</a:t>
                      </a:r>
                      <a:r>
                        <a:rPr dirty="0" sz="180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!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84455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More power to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organisation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!  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Talent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pool widened</a:t>
                      </a:r>
                      <a:r>
                        <a:rPr dirty="0" sz="18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!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Pool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resources</a:t>
                      </a:r>
                      <a:r>
                        <a:rPr dirty="0" sz="18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!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School/College buses of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PRS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Schools</a:t>
                      </a:r>
                      <a:r>
                        <a:rPr dirty="0" sz="18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Nursing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Colleges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used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to transport hospital</a:t>
                      </a:r>
                      <a:r>
                        <a:rPr dirty="0" sz="18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staff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Assured presence of hospital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staff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on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time.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Acuity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Based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staffing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29095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Staff allocation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based on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the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requirement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experience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Multitasking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staff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to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tide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over</a:t>
                      </a:r>
                      <a:r>
                        <a:rPr dirty="0" sz="1800" spc="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quarantine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leave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New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talents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discovered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!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HR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discovered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inhouse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talent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pool</a:t>
                      </a:r>
                      <a:r>
                        <a:rPr dirty="0" sz="18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!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New topics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1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training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5">
                          <a:latin typeface="Calibri"/>
                          <a:cs typeface="Calibri"/>
                        </a:rPr>
                        <a:t>Eg,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“high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touch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surfaces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“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for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housekeeping,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Use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 PPE</a:t>
                      </a:r>
                      <a:r>
                        <a:rPr dirty="0" sz="18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kit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3229" y="461899"/>
            <a:ext cx="786320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15"/>
              <a:t>Information </a:t>
            </a:r>
            <a:r>
              <a:rPr dirty="0" sz="4400" spc="-5"/>
              <a:t>Management</a:t>
            </a:r>
            <a:r>
              <a:rPr dirty="0" sz="4400" spc="-55"/>
              <a:t> </a:t>
            </a:r>
            <a:r>
              <a:rPr dirty="0" sz="4400" spc="-25"/>
              <a:t>Systems</a:t>
            </a:r>
            <a:endParaRPr sz="4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1593850"/>
          <a:ext cx="8248650" cy="4589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QMS</a:t>
                      </a:r>
                      <a:r>
                        <a:rPr dirty="0" sz="18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Element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Outcome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–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Efficiency/Cost</a:t>
                      </a:r>
                      <a:r>
                        <a:rPr dirty="0" sz="1800" spc="-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Reduction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1737360">
                <a:tc>
                  <a:txBody>
                    <a:bodyPr/>
                    <a:lstStyle/>
                    <a:p>
                      <a:pPr marL="91440" marR="6902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Busy organising Zoom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meetings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educating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staff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on online</a:t>
                      </a:r>
                      <a:r>
                        <a:rPr dirty="0" sz="18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skills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4591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25">
                          <a:latin typeface="Calibri"/>
                          <a:cs typeface="Calibri"/>
                        </a:rPr>
                        <a:t>Work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efficiency increased,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less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time 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wasted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all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meeting well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planned.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92075" marR="71818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All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hospitals have to move to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wi-fi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environment.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91440" marR="39243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Flooded with demands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transiting to 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online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/ 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system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based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record keeping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from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records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registers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Less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stationery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. Go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Green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!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3554" y="192150"/>
            <a:ext cx="7534909" cy="12446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588135" marR="5080" indent="-1576070">
              <a:lnSpc>
                <a:spcPct val="100000"/>
              </a:lnSpc>
              <a:spcBef>
                <a:spcPts val="95"/>
              </a:spcBef>
              <a:tabLst>
                <a:tab pos="5113020" algn="l"/>
              </a:tabLst>
            </a:pPr>
            <a:r>
              <a:rPr dirty="0" spc="-10"/>
              <a:t>Cov</a:t>
            </a:r>
            <a:r>
              <a:rPr dirty="0" spc="-20"/>
              <a:t>i</a:t>
            </a:r>
            <a:r>
              <a:rPr dirty="0" spc="-5"/>
              <a:t>d</a:t>
            </a:r>
            <a:r>
              <a:rPr dirty="0" spc="10"/>
              <a:t> </a:t>
            </a:r>
            <a:r>
              <a:rPr dirty="0" spc="-10"/>
              <a:t>Seas</a:t>
            </a:r>
            <a:r>
              <a:rPr dirty="0"/>
              <a:t>o</a:t>
            </a:r>
            <a:r>
              <a:rPr dirty="0" spc="-5"/>
              <a:t>n</a:t>
            </a:r>
            <a:r>
              <a:rPr dirty="0" spc="-20"/>
              <a:t> </a:t>
            </a:r>
            <a:r>
              <a:rPr dirty="0" spc="-5"/>
              <a:t>In</a:t>
            </a:r>
            <a:r>
              <a:rPr dirty="0" spc="25"/>
              <a:t> </a:t>
            </a:r>
            <a:r>
              <a:rPr dirty="0" spc="-5"/>
              <a:t>-</a:t>
            </a:r>
            <a:r>
              <a:rPr dirty="0" spc="-5"/>
              <a:t> </a:t>
            </a:r>
            <a:r>
              <a:rPr dirty="0" spc="-10"/>
              <a:t>hous</a:t>
            </a:r>
            <a:r>
              <a:rPr dirty="0" spc="-5"/>
              <a:t>e</a:t>
            </a:r>
            <a:r>
              <a:rPr dirty="0"/>
              <a:t>	</a:t>
            </a:r>
            <a:r>
              <a:rPr dirty="0" spc="-5"/>
              <a:t>Inno</a:t>
            </a:r>
            <a:r>
              <a:rPr dirty="0" spc="-70"/>
              <a:t>v</a:t>
            </a:r>
            <a:r>
              <a:rPr dirty="0" spc="-40"/>
              <a:t>a</a:t>
            </a:r>
            <a:r>
              <a:rPr dirty="0" spc="-5"/>
              <a:t>tions  </a:t>
            </a:r>
            <a:r>
              <a:rPr dirty="0" spc="-15"/>
              <a:t>Creativity </a:t>
            </a:r>
            <a:r>
              <a:rPr dirty="0" spc="-25"/>
              <a:t>at </a:t>
            </a:r>
            <a:r>
              <a:rPr dirty="0" spc="-10"/>
              <a:t>its </a:t>
            </a:r>
            <a:r>
              <a:rPr dirty="0" spc="-20"/>
              <a:t>best</a:t>
            </a:r>
            <a:r>
              <a:rPr dirty="0" spc="20"/>
              <a:t> </a:t>
            </a:r>
            <a:r>
              <a:rPr dirty="0" spc="-5"/>
              <a:t>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0128"/>
            <a:ext cx="4532630" cy="262382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Calibri"/>
                <a:cs typeface="Calibri"/>
              </a:rPr>
              <a:t>OHP sheets </a:t>
            </a:r>
            <a:r>
              <a:rPr dirty="0" sz="2400">
                <a:latin typeface="Calibri"/>
                <a:cs typeface="Calibri"/>
              </a:rPr>
              <a:t>as </a:t>
            </a:r>
            <a:r>
              <a:rPr dirty="0" sz="2400" spc="-10">
                <a:latin typeface="Calibri"/>
                <a:cs typeface="Calibri"/>
              </a:rPr>
              <a:t>face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shield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15">
                <a:latin typeface="Calibri"/>
                <a:cs typeface="Calibri"/>
              </a:rPr>
              <a:t>Patient </a:t>
            </a:r>
            <a:r>
              <a:rPr dirty="0" sz="2400" spc="-5">
                <a:latin typeface="Calibri"/>
                <a:cs typeface="Calibri"/>
              </a:rPr>
              <a:t>hood </a:t>
            </a:r>
            <a:r>
              <a:rPr dirty="0" sz="2400" spc="-20">
                <a:latin typeface="Calibri"/>
                <a:cs typeface="Calibri"/>
              </a:rPr>
              <a:t>for</a:t>
            </a:r>
            <a:r>
              <a:rPr dirty="0" sz="2400" spc="-5">
                <a:latin typeface="Calibri"/>
                <a:cs typeface="Calibri"/>
              </a:rPr>
              <a:t> intubation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354965" algn="l"/>
                <a:tab pos="355600" algn="l"/>
                <a:tab pos="2597150" algn="l"/>
              </a:tabLst>
            </a:pPr>
            <a:r>
              <a:rPr dirty="0" sz="2400" spc="-15">
                <a:latin typeface="Calibri"/>
                <a:cs typeface="Calibri"/>
              </a:rPr>
              <a:t>Patient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transport	</a:t>
            </a:r>
            <a:r>
              <a:rPr dirty="0" sz="2400" spc="-5">
                <a:latin typeface="Calibri"/>
                <a:cs typeface="Calibri"/>
              </a:rPr>
              <a:t>hoods</a:t>
            </a:r>
            <a:endParaRPr sz="2400">
              <a:latin typeface="Calibri"/>
              <a:cs typeface="Calibri"/>
            </a:endParaRPr>
          </a:p>
          <a:p>
            <a:pPr marL="355600" marR="5080" indent="-342900">
              <a:lnSpc>
                <a:spcPct val="9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20">
                <a:latin typeface="Calibri"/>
                <a:cs typeface="Calibri"/>
              </a:rPr>
              <a:t>Ventillator </a:t>
            </a:r>
            <a:r>
              <a:rPr dirty="0" sz="2400">
                <a:latin typeface="Calibri"/>
                <a:cs typeface="Calibri"/>
              </a:rPr>
              <a:t>tubing </a:t>
            </a:r>
            <a:r>
              <a:rPr dirty="0" sz="2400" spc="-10">
                <a:latin typeface="Calibri"/>
                <a:cs typeface="Calibri"/>
              </a:rPr>
              <a:t>connections  rearranged </a:t>
            </a:r>
            <a:r>
              <a:rPr dirty="0" sz="2400" spc="-5">
                <a:latin typeface="Calibri"/>
                <a:cs typeface="Calibri"/>
              </a:rPr>
              <a:t>so that one</a:t>
            </a:r>
            <a:r>
              <a:rPr dirty="0" sz="2400" spc="-11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ventillator  can </a:t>
            </a:r>
            <a:r>
              <a:rPr dirty="0" sz="2400" spc="-5">
                <a:latin typeface="Calibri"/>
                <a:cs typeface="Calibri"/>
              </a:rPr>
              <a:t>deliver </a:t>
            </a:r>
            <a:r>
              <a:rPr dirty="0" sz="2400">
                <a:latin typeface="Calibri"/>
                <a:cs typeface="Calibri"/>
              </a:rPr>
              <a:t>4 </a:t>
            </a:r>
            <a:r>
              <a:rPr dirty="0" sz="2400" spc="-10">
                <a:latin typeface="Calibri"/>
                <a:cs typeface="Calibri"/>
              </a:rPr>
              <a:t>patients </a:t>
            </a:r>
            <a:r>
              <a:rPr dirty="0" sz="2400" spc="-20">
                <a:latin typeface="Calibri"/>
                <a:cs typeface="Calibri"/>
              </a:rPr>
              <a:t>for </a:t>
            </a:r>
            <a:r>
              <a:rPr dirty="0" sz="2400">
                <a:latin typeface="Calibri"/>
                <a:cs typeface="Calibri"/>
              </a:rPr>
              <a:t>a </a:t>
            </a:r>
            <a:r>
              <a:rPr dirty="0" sz="2400" spc="-10">
                <a:latin typeface="Calibri"/>
                <a:cs typeface="Calibri"/>
              </a:rPr>
              <a:t>future  contingency</a:t>
            </a:r>
            <a:r>
              <a:rPr dirty="0" sz="2400" spc="-5">
                <a:latin typeface="Calibri"/>
                <a:cs typeface="Calibri"/>
              </a:rPr>
              <a:t> situation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629211" y="1584515"/>
            <a:ext cx="3219450" cy="2348230"/>
            <a:chOff x="5629211" y="1584515"/>
            <a:chExt cx="3219450" cy="2348230"/>
          </a:xfrm>
        </p:grpSpPr>
        <p:sp>
          <p:nvSpPr>
            <p:cNvPr id="5" name="object 5"/>
            <p:cNvSpPr/>
            <p:nvPr/>
          </p:nvSpPr>
          <p:spPr>
            <a:xfrm>
              <a:off x="5638799" y="1594103"/>
              <a:ext cx="3200400" cy="23286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5633973" y="1589277"/>
              <a:ext cx="3209925" cy="2338705"/>
            </a:xfrm>
            <a:custGeom>
              <a:avLst/>
              <a:gdLst/>
              <a:ahLst/>
              <a:cxnLst/>
              <a:rect l="l" t="t" r="r" b="b"/>
              <a:pathLst>
                <a:path w="3209925" h="2338704">
                  <a:moveTo>
                    <a:pt x="0" y="2338197"/>
                  </a:moveTo>
                  <a:lnTo>
                    <a:pt x="3209925" y="2338197"/>
                  </a:lnTo>
                  <a:lnTo>
                    <a:pt x="3209925" y="0"/>
                  </a:lnTo>
                  <a:lnTo>
                    <a:pt x="0" y="0"/>
                  </a:lnTo>
                  <a:lnTo>
                    <a:pt x="0" y="2338197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/>
          <p:nvPr/>
        </p:nvSpPr>
        <p:spPr>
          <a:xfrm>
            <a:off x="5638800" y="4274820"/>
            <a:ext cx="3200400" cy="23195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90600" y="4274820"/>
            <a:ext cx="3124200" cy="23195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95"/>
              </a:spcBef>
            </a:pPr>
            <a:r>
              <a:rPr dirty="0" spc="-40"/>
              <a:t>Post </a:t>
            </a:r>
            <a:r>
              <a:rPr dirty="0" spc="-15"/>
              <a:t>Corona </a:t>
            </a:r>
            <a:r>
              <a:rPr dirty="0" spc="-35"/>
              <a:t>Era </a:t>
            </a:r>
            <a:r>
              <a:rPr dirty="0" spc="-10"/>
              <a:t>–Preparing </a:t>
            </a:r>
            <a:r>
              <a:rPr dirty="0" spc="-30"/>
              <a:t>for</a:t>
            </a:r>
            <a:r>
              <a:rPr dirty="0" spc="70"/>
              <a:t> </a:t>
            </a:r>
            <a:r>
              <a:rPr dirty="0" spc="-5"/>
              <a:t>the</a:t>
            </a:r>
          </a:p>
          <a:p>
            <a:pPr algn="ctr" marL="1905">
              <a:lnSpc>
                <a:spcPct val="100000"/>
              </a:lnSpc>
            </a:pPr>
            <a:r>
              <a:rPr dirty="0" spc="-20"/>
              <a:t>next </a:t>
            </a:r>
            <a:r>
              <a:rPr dirty="0" spc="-10"/>
              <a:t>new</a:t>
            </a:r>
            <a:r>
              <a:rPr dirty="0" spc="5"/>
              <a:t> </a:t>
            </a:r>
            <a:r>
              <a:rPr dirty="0" spc="-5"/>
              <a:t>normal…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7461"/>
            <a:ext cx="7890509" cy="4717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 spc="-10">
                <a:latin typeface="Calibri"/>
                <a:cs typeface="Calibri"/>
              </a:rPr>
              <a:t>More </a:t>
            </a:r>
            <a:r>
              <a:rPr dirty="0" sz="2700" spc="-15">
                <a:latin typeface="Calibri"/>
                <a:cs typeface="Calibri"/>
              </a:rPr>
              <a:t>focus </a:t>
            </a:r>
            <a:r>
              <a:rPr dirty="0" sz="2700" spc="-5">
                <a:latin typeface="Calibri"/>
                <a:cs typeface="Calibri"/>
              </a:rPr>
              <a:t>on </a:t>
            </a:r>
            <a:r>
              <a:rPr dirty="0" sz="2700" spc="-10">
                <a:latin typeface="Calibri"/>
                <a:cs typeface="Calibri"/>
              </a:rPr>
              <a:t>healthcare </a:t>
            </a:r>
            <a:r>
              <a:rPr dirty="0" sz="2700">
                <a:latin typeface="Calibri"/>
                <a:cs typeface="Calibri"/>
              </a:rPr>
              <a:t>and </a:t>
            </a:r>
            <a:r>
              <a:rPr dirty="0" sz="2700" spc="-10">
                <a:latin typeface="Calibri"/>
                <a:cs typeface="Calibri"/>
              </a:rPr>
              <a:t>healthcare</a:t>
            </a:r>
            <a:r>
              <a:rPr dirty="0" sz="2700" spc="-50">
                <a:latin typeface="Calibri"/>
                <a:cs typeface="Calibri"/>
              </a:rPr>
              <a:t> </a:t>
            </a:r>
            <a:r>
              <a:rPr dirty="0" sz="2700" spc="-25">
                <a:latin typeface="Calibri"/>
                <a:cs typeface="Calibri"/>
              </a:rPr>
              <a:t>workers</a:t>
            </a:r>
            <a:endParaRPr sz="2700">
              <a:latin typeface="Calibri"/>
              <a:cs typeface="Calibri"/>
            </a:endParaRPr>
          </a:p>
          <a:p>
            <a:pPr marL="355600" marR="5080" indent="-342900">
              <a:lnSpc>
                <a:spcPts val="259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 spc="-10">
                <a:latin typeface="Calibri"/>
                <a:cs typeface="Calibri"/>
              </a:rPr>
              <a:t>Operational excellence </a:t>
            </a:r>
            <a:r>
              <a:rPr dirty="0" sz="2700">
                <a:latin typeface="Calibri"/>
                <a:cs typeface="Calibri"/>
              </a:rPr>
              <a:t>– </a:t>
            </a:r>
            <a:r>
              <a:rPr dirty="0" sz="2700" spc="-15">
                <a:latin typeface="Calibri"/>
                <a:cs typeface="Calibri"/>
              </a:rPr>
              <a:t>Cost effectiveness, </a:t>
            </a:r>
            <a:r>
              <a:rPr dirty="0" sz="2700" spc="-10">
                <a:latin typeface="Calibri"/>
                <a:cs typeface="Calibri"/>
              </a:rPr>
              <a:t>scalability  </a:t>
            </a:r>
            <a:r>
              <a:rPr dirty="0" sz="2700" spc="-5">
                <a:latin typeface="Calibri"/>
                <a:cs typeface="Calibri"/>
              </a:rPr>
              <a:t>of</a:t>
            </a:r>
            <a:r>
              <a:rPr dirty="0" sz="2700">
                <a:latin typeface="Calibri"/>
                <a:cs typeface="Calibri"/>
              </a:rPr>
              <a:t> services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>
                <a:latin typeface="Calibri"/>
                <a:cs typeface="Calibri"/>
              </a:rPr>
              <a:t>Non </a:t>
            </a:r>
            <a:r>
              <a:rPr dirty="0" sz="2700" spc="-15">
                <a:latin typeface="Calibri"/>
                <a:cs typeface="Calibri"/>
              </a:rPr>
              <a:t>contact </a:t>
            </a:r>
            <a:r>
              <a:rPr dirty="0" sz="2700">
                <a:latin typeface="Calibri"/>
                <a:cs typeface="Calibri"/>
              </a:rPr>
              <a:t>services </a:t>
            </a:r>
            <a:r>
              <a:rPr dirty="0" sz="2700" spc="-25">
                <a:latin typeface="Calibri"/>
                <a:cs typeface="Calibri"/>
              </a:rPr>
              <a:t>like </a:t>
            </a:r>
            <a:r>
              <a:rPr dirty="0" sz="2700">
                <a:latin typeface="Calibri"/>
                <a:cs typeface="Calibri"/>
              </a:rPr>
              <a:t>AI,</a:t>
            </a:r>
            <a:r>
              <a:rPr dirty="0" sz="2700" spc="-6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IoT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>
                <a:latin typeface="Calibri"/>
                <a:cs typeface="Calibri"/>
              </a:rPr>
              <a:t>Virtual </a:t>
            </a:r>
            <a:r>
              <a:rPr dirty="0" sz="2700" spc="-20">
                <a:latin typeface="Calibri"/>
                <a:cs typeface="Calibri"/>
              </a:rPr>
              <a:t>care </a:t>
            </a:r>
            <a:r>
              <a:rPr dirty="0" sz="2700" spc="-5">
                <a:latin typeface="Calibri"/>
                <a:cs typeface="Calibri"/>
              </a:rPr>
              <a:t>of</a:t>
            </a:r>
            <a:r>
              <a:rPr dirty="0" sz="2700" spc="1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patient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 spc="-10">
                <a:latin typeface="Calibri"/>
                <a:cs typeface="Calibri"/>
              </a:rPr>
              <a:t>Recognition </a:t>
            </a:r>
            <a:r>
              <a:rPr dirty="0" sz="2700" spc="-5">
                <a:latin typeface="Calibri"/>
                <a:cs typeface="Calibri"/>
              </a:rPr>
              <a:t>of home</a:t>
            </a:r>
            <a:r>
              <a:rPr dirty="0" sz="2700" spc="5">
                <a:latin typeface="Calibri"/>
                <a:cs typeface="Calibri"/>
              </a:rPr>
              <a:t> </a:t>
            </a:r>
            <a:r>
              <a:rPr dirty="0" sz="2700" spc="-20">
                <a:latin typeface="Calibri"/>
                <a:cs typeface="Calibri"/>
              </a:rPr>
              <a:t>care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 spc="-5">
                <a:latin typeface="Calibri"/>
                <a:cs typeface="Calibri"/>
              </a:rPr>
              <a:t>Continued Surveillance </a:t>
            </a:r>
            <a:r>
              <a:rPr dirty="0" sz="2700">
                <a:latin typeface="Calibri"/>
                <a:cs typeface="Calibri"/>
              </a:rPr>
              <a:t>- </a:t>
            </a:r>
            <a:r>
              <a:rPr dirty="0" sz="2700" spc="-20">
                <a:latin typeface="Calibri"/>
                <a:cs typeface="Calibri"/>
              </a:rPr>
              <a:t>Data </a:t>
            </a:r>
            <a:r>
              <a:rPr dirty="0" sz="2700">
                <a:latin typeface="Calibri"/>
                <a:cs typeface="Calibri"/>
              </a:rPr>
              <a:t>&amp;</a:t>
            </a:r>
            <a:r>
              <a:rPr dirty="0" sz="2700" spc="-65">
                <a:latin typeface="Calibri"/>
                <a:cs typeface="Calibri"/>
              </a:rPr>
              <a:t> </a:t>
            </a:r>
            <a:r>
              <a:rPr dirty="0" sz="2700" spc="-15">
                <a:latin typeface="Calibri"/>
                <a:cs typeface="Calibri"/>
              </a:rPr>
              <a:t>Statistics</a:t>
            </a:r>
            <a:endParaRPr sz="2700">
              <a:latin typeface="Calibri"/>
              <a:cs typeface="Calibri"/>
            </a:endParaRPr>
          </a:p>
          <a:p>
            <a:pPr marL="355600" marR="1371600" indent="-342900">
              <a:lnSpc>
                <a:spcPts val="259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 spc="-5">
                <a:latin typeface="Calibri"/>
                <a:cs typeface="Calibri"/>
              </a:rPr>
              <a:t>New habits </a:t>
            </a:r>
            <a:r>
              <a:rPr dirty="0" sz="2700" spc="-15">
                <a:latin typeface="Calibri"/>
                <a:cs typeface="Calibri"/>
              </a:rPr>
              <a:t>to </a:t>
            </a:r>
            <a:r>
              <a:rPr dirty="0" sz="2700" spc="-10">
                <a:latin typeface="Calibri"/>
                <a:cs typeface="Calibri"/>
              </a:rPr>
              <a:t>continue </a:t>
            </a:r>
            <a:r>
              <a:rPr dirty="0" sz="2700">
                <a:latin typeface="Calibri"/>
                <a:cs typeface="Calibri"/>
              </a:rPr>
              <a:t>– </a:t>
            </a:r>
            <a:r>
              <a:rPr dirty="0" sz="2700" spc="-5">
                <a:latin typeface="Calibri"/>
                <a:cs typeface="Calibri"/>
              </a:rPr>
              <a:t>Social </a:t>
            </a:r>
            <a:r>
              <a:rPr dirty="0" sz="2700" spc="-10">
                <a:latin typeface="Calibri"/>
                <a:cs typeface="Calibri"/>
              </a:rPr>
              <a:t>distancing </a:t>
            </a:r>
            <a:r>
              <a:rPr dirty="0" sz="2700">
                <a:latin typeface="Calibri"/>
                <a:cs typeface="Calibri"/>
              </a:rPr>
              <a:t>&amp;  </a:t>
            </a:r>
            <a:r>
              <a:rPr dirty="0" sz="2700" spc="-5">
                <a:latin typeface="Calibri"/>
                <a:cs typeface="Calibri"/>
              </a:rPr>
              <a:t>handwashing</a:t>
            </a:r>
            <a:endParaRPr sz="2700">
              <a:latin typeface="Calibri"/>
              <a:cs typeface="Calibri"/>
            </a:endParaRPr>
          </a:p>
          <a:p>
            <a:pPr marL="355600" marR="321945" indent="-342900">
              <a:lnSpc>
                <a:spcPct val="8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 spc="-5">
                <a:latin typeface="Calibri"/>
                <a:cs typeface="Calibri"/>
              </a:rPr>
              <a:t>Diagnostics, </a:t>
            </a:r>
            <a:r>
              <a:rPr dirty="0" sz="2700" spc="-10">
                <a:latin typeface="Calibri"/>
                <a:cs typeface="Calibri"/>
              </a:rPr>
              <a:t>testing </a:t>
            </a:r>
            <a:r>
              <a:rPr dirty="0" sz="2700">
                <a:latin typeface="Calibri"/>
                <a:cs typeface="Calibri"/>
              </a:rPr>
              <a:t>&amp; </a:t>
            </a:r>
            <a:r>
              <a:rPr dirty="0" sz="2700" spc="-10">
                <a:latin typeface="Calibri"/>
                <a:cs typeface="Calibri"/>
              </a:rPr>
              <a:t>screening </a:t>
            </a:r>
            <a:r>
              <a:rPr dirty="0" sz="2700" spc="-5">
                <a:latin typeface="Calibri"/>
                <a:cs typeface="Calibri"/>
              </a:rPr>
              <a:t>outside hospitals </a:t>
            </a:r>
            <a:r>
              <a:rPr dirty="0" sz="2700" spc="-10">
                <a:latin typeface="Calibri"/>
                <a:cs typeface="Calibri"/>
              </a:rPr>
              <a:t>at  standalone</a:t>
            </a:r>
            <a:r>
              <a:rPr dirty="0" sz="2700" spc="-40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labs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 spc="-5">
                <a:latin typeface="Calibri"/>
                <a:cs typeface="Calibri"/>
              </a:rPr>
              <a:t>Increased </a:t>
            </a:r>
            <a:r>
              <a:rPr dirty="0" sz="2700" spc="-10">
                <a:latin typeface="Calibri"/>
                <a:cs typeface="Calibri"/>
              </a:rPr>
              <a:t>retailing </a:t>
            </a:r>
            <a:r>
              <a:rPr dirty="0" sz="2700" spc="5">
                <a:latin typeface="Calibri"/>
                <a:cs typeface="Calibri"/>
              </a:rPr>
              <a:t>of</a:t>
            </a:r>
            <a:r>
              <a:rPr dirty="0" sz="2700" spc="-40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pharmacy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6246" y="3037498"/>
            <a:ext cx="7134859" cy="1196975"/>
          </a:xfrm>
          <a:prstGeom prst="rect">
            <a:avLst/>
          </a:prstGeom>
        </p:spPr>
        <p:txBody>
          <a:bodyPr wrap="square" lIns="0" tIns="11048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69"/>
              </a:spcBef>
            </a:pPr>
            <a:r>
              <a:rPr dirty="0" sz="3200" b="1">
                <a:latin typeface="Calibri"/>
                <a:cs typeface="Calibri"/>
              </a:rPr>
              <a:t>If not </a:t>
            </a:r>
            <a:r>
              <a:rPr dirty="0" sz="3200" spc="-10" b="1">
                <a:latin typeface="Calibri"/>
                <a:cs typeface="Calibri"/>
              </a:rPr>
              <a:t>already </a:t>
            </a:r>
            <a:r>
              <a:rPr dirty="0" sz="3200" b="1">
                <a:latin typeface="Calibri"/>
                <a:cs typeface="Calibri"/>
              </a:rPr>
              <a:t>quality </a:t>
            </a:r>
            <a:r>
              <a:rPr dirty="0" sz="3200" spc="-10" b="1">
                <a:latin typeface="Calibri"/>
                <a:cs typeface="Calibri"/>
              </a:rPr>
              <a:t>accredited, </a:t>
            </a:r>
            <a:r>
              <a:rPr dirty="0" sz="3200" spc="-15" b="1">
                <a:latin typeface="Calibri"/>
                <a:cs typeface="Calibri"/>
              </a:rPr>
              <a:t>go </a:t>
            </a:r>
            <a:r>
              <a:rPr dirty="0" sz="3200" spc="-20" b="1">
                <a:latin typeface="Calibri"/>
                <a:cs typeface="Calibri"/>
              </a:rPr>
              <a:t>for </a:t>
            </a:r>
            <a:r>
              <a:rPr dirty="0" sz="3200" b="1">
                <a:latin typeface="Calibri"/>
                <a:cs typeface="Calibri"/>
              </a:rPr>
              <a:t>it</a:t>
            </a:r>
            <a:r>
              <a:rPr dirty="0" sz="3200" spc="-5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!</a:t>
            </a:r>
            <a:endParaRPr sz="3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dirty="0" sz="3200" b="1">
                <a:latin typeface="Calibri"/>
                <a:cs typeface="Calibri"/>
              </a:rPr>
              <a:t>It is the </a:t>
            </a:r>
            <a:r>
              <a:rPr dirty="0" sz="3200" spc="-5" b="1">
                <a:latin typeface="Calibri"/>
                <a:cs typeface="Calibri"/>
              </a:rPr>
              <a:t>need </a:t>
            </a:r>
            <a:r>
              <a:rPr dirty="0" sz="3200" spc="5" b="1">
                <a:latin typeface="Calibri"/>
                <a:cs typeface="Calibri"/>
              </a:rPr>
              <a:t>of </a:t>
            </a:r>
            <a:r>
              <a:rPr dirty="0" sz="3200" b="1">
                <a:latin typeface="Calibri"/>
                <a:cs typeface="Calibri"/>
              </a:rPr>
              <a:t>the hour</a:t>
            </a:r>
            <a:r>
              <a:rPr dirty="0" sz="3200" spc="-7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!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75838" y="192150"/>
            <a:ext cx="259270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5"/>
              <a:t>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0685"/>
            <a:ext cx="7882255" cy="4388485"/>
          </a:xfrm>
          <a:prstGeom prst="rect">
            <a:avLst/>
          </a:prstGeom>
        </p:spPr>
        <p:txBody>
          <a:bodyPr wrap="square" lIns="0" tIns="59055" rIns="0" bIns="0" rtlCol="0" vert="horz">
            <a:spAutoFit/>
          </a:bodyPr>
          <a:lstStyle/>
          <a:p>
            <a:pPr marL="355600" marR="538480" indent="-342900">
              <a:lnSpc>
                <a:spcPts val="2920"/>
              </a:lnSpc>
              <a:spcBef>
                <a:spcPts val="4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>
                <a:latin typeface="Calibri"/>
                <a:cs typeface="Calibri"/>
              </a:rPr>
              <a:t>Quality is </a:t>
            </a:r>
            <a:r>
              <a:rPr dirty="0" sz="2700" spc="-5">
                <a:latin typeface="Calibri"/>
                <a:cs typeface="Calibri"/>
              </a:rPr>
              <a:t>now being </a:t>
            </a:r>
            <a:r>
              <a:rPr dirty="0" sz="2700" spc="-10">
                <a:latin typeface="Calibri"/>
                <a:cs typeface="Calibri"/>
              </a:rPr>
              <a:t>recognised </a:t>
            </a:r>
            <a:r>
              <a:rPr dirty="0" sz="2700">
                <a:latin typeface="Calibri"/>
                <a:cs typeface="Calibri"/>
              </a:rPr>
              <a:t>and </a:t>
            </a:r>
            <a:r>
              <a:rPr dirty="0" sz="2700" spc="-20">
                <a:latin typeface="Calibri"/>
                <a:cs typeface="Calibri"/>
              </a:rPr>
              <a:t>felt like </a:t>
            </a:r>
            <a:r>
              <a:rPr dirty="0" sz="2700" spc="-10">
                <a:latin typeface="Calibri"/>
                <a:cs typeface="Calibri"/>
              </a:rPr>
              <a:t>never  </a:t>
            </a:r>
            <a:r>
              <a:rPr dirty="0" sz="2700" spc="-25">
                <a:latin typeface="Calibri"/>
                <a:cs typeface="Calibri"/>
              </a:rPr>
              <a:t>before</a:t>
            </a:r>
            <a:r>
              <a:rPr dirty="0" sz="2700" spc="-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!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ts val="3080"/>
              </a:lnSpc>
              <a:spcBef>
                <a:spcPts val="2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 spc="-50">
                <a:latin typeface="Calibri"/>
                <a:cs typeface="Calibri"/>
              </a:rPr>
              <a:t>Terms </a:t>
            </a:r>
            <a:r>
              <a:rPr dirty="0" sz="2700" spc="-25">
                <a:latin typeface="Calibri"/>
                <a:cs typeface="Calibri"/>
              </a:rPr>
              <a:t>like </a:t>
            </a:r>
            <a:r>
              <a:rPr dirty="0" sz="2700" spc="-20">
                <a:latin typeface="Calibri"/>
                <a:cs typeface="Calibri"/>
              </a:rPr>
              <a:t>“Safe </a:t>
            </a:r>
            <a:r>
              <a:rPr dirty="0" sz="2700" spc="-10">
                <a:latin typeface="Calibri"/>
                <a:cs typeface="Calibri"/>
              </a:rPr>
              <a:t>Practices” </a:t>
            </a:r>
            <a:r>
              <a:rPr dirty="0" sz="2700">
                <a:latin typeface="Calibri"/>
                <a:cs typeface="Calibri"/>
              </a:rPr>
              <a:t>, </a:t>
            </a:r>
            <a:r>
              <a:rPr dirty="0" sz="2700" spc="-25">
                <a:latin typeface="Calibri"/>
                <a:cs typeface="Calibri"/>
              </a:rPr>
              <a:t>“Efficiency”, </a:t>
            </a:r>
            <a:r>
              <a:rPr dirty="0" sz="2700">
                <a:latin typeface="Calibri"/>
                <a:cs typeface="Calibri"/>
              </a:rPr>
              <a:t>“</a:t>
            </a:r>
            <a:r>
              <a:rPr dirty="0" sz="2700" spc="100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Cost</a:t>
            </a:r>
            <a:endParaRPr sz="2700">
              <a:latin typeface="Calibri"/>
              <a:cs typeface="Calibri"/>
            </a:endParaRPr>
          </a:p>
          <a:p>
            <a:pPr marL="355600">
              <a:lnSpc>
                <a:spcPts val="2915"/>
              </a:lnSpc>
              <a:tabLst>
                <a:tab pos="4073525" algn="l"/>
              </a:tabLst>
            </a:pPr>
            <a:r>
              <a:rPr dirty="0" sz="2700" spc="-5">
                <a:latin typeface="Calibri"/>
                <a:cs typeface="Calibri"/>
              </a:rPr>
              <a:t>reduction”</a:t>
            </a:r>
            <a:r>
              <a:rPr dirty="0" sz="2700" spc="-15">
                <a:latin typeface="Calibri"/>
                <a:cs typeface="Calibri"/>
              </a:rPr>
              <a:t> </a:t>
            </a:r>
            <a:r>
              <a:rPr dirty="0" sz="2700" spc="-20">
                <a:latin typeface="Calibri"/>
                <a:cs typeface="Calibri"/>
              </a:rPr>
              <a:t>have</a:t>
            </a:r>
            <a:r>
              <a:rPr dirty="0" sz="2700" spc="5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suddenly	</a:t>
            </a:r>
            <a:r>
              <a:rPr dirty="0" sz="2700" spc="-10">
                <a:latin typeface="Calibri"/>
                <a:cs typeface="Calibri"/>
              </a:rPr>
              <a:t>gained </a:t>
            </a:r>
            <a:r>
              <a:rPr dirty="0" sz="2700" spc="-5">
                <a:latin typeface="Calibri"/>
                <a:cs typeface="Calibri"/>
              </a:rPr>
              <a:t>new </a:t>
            </a:r>
            <a:r>
              <a:rPr dirty="0" sz="2700" spc="-15">
                <a:latin typeface="Calibri"/>
                <a:cs typeface="Calibri"/>
              </a:rPr>
              <a:t>found</a:t>
            </a:r>
            <a:r>
              <a:rPr dirty="0" sz="2700" spc="-8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meaning</a:t>
            </a:r>
            <a:endParaRPr sz="2700">
              <a:latin typeface="Calibri"/>
              <a:cs typeface="Calibri"/>
            </a:endParaRPr>
          </a:p>
          <a:p>
            <a:pPr marL="355600">
              <a:lnSpc>
                <a:spcPts val="3080"/>
              </a:lnSpc>
            </a:pPr>
            <a:r>
              <a:rPr dirty="0" sz="2700">
                <a:latin typeface="Calibri"/>
                <a:cs typeface="Calibri"/>
              </a:rPr>
              <a:t>and</a:t>
            </a:r>
            <a:r>
              <a:rPr dirty="0" sz="2700" spc="-5">
                <a:latin typeface="Calibri"/>
                <a:cs typeface="Calibri"/>
              </a:rPr>
              <a:t> </a:t>
            </a:r>
            <a:r>
              <a:rPr dirty="0" sz="2700" spc="-15">
                <a:latin typeface="Calibri"/>
                <a:cs typeface="Calibri"/>
              </a:rPr>
              <a:t>understanding.</a:t>
            </a:r>
            <a:endParaRPr sz="2700">
              <a:latin typeface="Calibri"/>
              <a:cs typeface="Calibri"/>
            </a:endParaRPr>
          </a:p>
          <a:p>
            <a:pPr marL="355600" marR="5080" indent="-342900">
              <a:lnSpc>
                <a:spcPts val="292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>
                <a:latin typeface="Calibri"/>
                <a:cs typeface="Calibri"/>
              </a:rPr>
              <a:t>“ </a:t>
            </a:r>
            <a:r>
              <a:rPr dirty="0" sz="2700" spc="-5">
                <a:latin typeface="Calibri"/>
                <a:cs typeface="Calibri"/>
              </a:rPr>
              <a:t>Maximum utilisation of </a:t>
            </a:r>
            <a:r>
              <a:rPr dirty="0" sz="2700">
                <a:latin typeface="Calibri"/>
                <a:cs typeface="Calibri"/>
              </a:rPr>
              <a:t>minimum </a:t>
            </a:r>
            <a:r>
              <a:rPr dirty="0" sz="2700" spc="-10">
                <a:latin typeface="Calibri"/>
                <a:cs typeface="Calibri"/>
              </a:rPr>
              <a:t>resources” </a:t>
            </a:r>
            <a:r>
              <a:rPr dirty="0" sz="2700">
                <a:latin typeface="Calibri"/>
                <a:cs typeface="Calibri"/>
              </a:rPr>
              <a:t>and  </a:t>
            </a:r>
            <a:r>
              <a:rPr dirty="0" sz="2700" spc="-5">
                <a:latin typeface="Calibri"/>
                <a:cs typeface="Calibri"/>
              </a:rPr>
              <a:t>“Minimisation of </a:t>
            </a:r>
            <a:r>
              <a:rPr dirty="0" sz="2700" spc="-20">
                <a:latin typeface="Calibri"/>
                <a:cs typeface="Calibri"/>
              </a:rPr>
              <a:t>waste” </a:t>
            </a:r>
            <a:r>
              <a:rPr dirty="0" sz="2700" spc="-5">
                <a:latin typeface="Calibri"/>
                <a:cs typeface="Calibri"/>
              </a:rPr>
              <a:t>has </a:t>
            </a:r>
            <a:r>
              <a:rPr dirty="0" sz="2700" spc="-10">
                <a:latin typeface="Calibri"/>
                <a:cs typeface="Calibri"/>
              </a:rPr>
              <a:t>become </a:t>
            </a:r>
            <a:r>
              <a:rPr dirty="0" sz="2700" spc="-5">
                <a:latin typeface="Calibri"/>
                <a:cs typeface="Calibri"/>
              </a:rPr>
              <a:t>the </a:t>
            </a:r>
            <a:r>
              <a:rPr dirty="0" sz="2700" spc="-10">
                <a:latin typeface="Calibri"/>
                <a:cs typeface="Calibri"/>
              </a:rPr>
              <a:t>new</a:t>
            </a:r>
            <a:r>
              <a:rPr dirty="0" sz="2700" spc="5">
                <a:latin typeface="Calibri"/>
                <a:cs typeface="Calibri"/>
              </a:rPr>
              <a:t> </a:t>
            </a:r>
            <a:r>
              <a:rPr dirty="0" sz="2700" spc="-15">
                <a:latin typeface="Calibri"/>
                <a:cs typeface="Calibri"/>
              </a:rPr>
              <a:t>mantra.</a:t>
            </a:r>
            <a:endParaRPr sz="2700">
              <a:latin typeface="Calibri"/>
              <a:cs typeface="Calibri"/>
            </a:endParaRPr>
          </a:p>
          <a:p>
            <a:pPr marL="355600" marR="119380" indent="-342900">
              <a:lnSpc>
                <a:spcPct val="9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 spc="-10">
                <a:latin typeface="Calibri"/>
                <a:cs typeface="Calibri"/>
              </a:rPr>
              <a:t>Accredited </a:t>
            </a:r>
            <a:r>
              <a:rPr dirty="0" sz="2700" spc="-5">
                <a:latin typeface="Calibri"/>
                <a:cs typeface="Calibri"/>
              </a:rPr>
              <a:t>hospitals that </a:t>
            </a:r>
            <a:r>
              <a:rPr dirty="0" sz="2700" spc="-20">
                <a:latin typeface="Calibri"/>
                <a:cs typeface="Calibri"/>
              </a:rPr>
              <a:t>have </a:t>
            </a:r>
            <a:r>
              <a:rPr dirty="0" sz="2700" spc="-15">
                <a:latin typeface="Calibri"/>
                <a:cs typeface="Calibri"/>
              </a:rPr>
              <a:t>SOPs </a:t>
            </a:r>
            <a:r>
              <a:rPr dirty="0" sz="2700">
                <a:latin typeface="Calibri"/>
                <a:cs typeface="Calibri"/>
              </a:rPr>
              <a:t>in place </a:t>
            </a:r>
            <a:r>
              <a:rPr dirty="0" sz="2700" spc="-20">
                <a:latin typeface="Calibri"/>
                <a:cs typeface="Calibri"/>
              </a:rPr>
              <a:t>have </a:t>
            </a:r>
            <a:r>
              <a:rPr dirty="0" sz="2700">
                <a:latin typeface="Calibri"/>
                <a:cs typeface="Calibri"/>
              </a:rPr>
              <a:t>an  </a:t>
            </a:r>
            <a:r>
              <a:rPr dirty="0" sz="2700" spc="-15">
                <a:latin typeface="Calibri"/>
                <a:cs typeface="Calibri"/>
              </a:rPr>
              <a:t>advantage </a:t>
            </a:r>
            <a:r>
              <a:rPr dirty="0" sz="2700" spc="-10">
                <a:latin typeface="Calibri"/>
                <a:cs typeface="Calibri"/>
              </a:rPr>
              <a:t>over </a:t>
            </a:r>
            <a:r>
              <a:rPr dirty="0" sz="2700">
                <a:latin typeface="Calibri"/>
                <a:cs typeface="Calibri"/>
              </a:rPr>
              <a:t>those </a:t>
            </a:r>
            <a:r>
              <a:rPr dirty="0" sz="2700" spc="-10">
                <a:latin typeface="Calibri"/>
                <a:cs typeface="Calibri"/>
              </a:rPr>
              <a:t>that </a:t>
            </a:r>
            <a:r>
              <a:rPr dirty="0" sz="2700" spc="-5">
                <a:latin typeface="Calibri"/>
                <a:cs typeface="Calibri"/>
              </a:rPr>
              <a:t>do not </a:t>
            </a:r>
            <a:r>
              <a:rPr dirty="0" sz="2700" spc="-15">
                <a:latin typeface="Calibri"/>
                <a:cs typeface="Calibri"/>
              </a:rPr>
              <a:t>have. </a:t>
            </a:r>
            <a:r>
              <a:rPr dirty="0" sz="2700" spc="-50">
                <a:latin typeface="Calibri"/>
                <a:cs typeface="Calibri"/>
              </a:rPr>
              <a:t>We </a:t>
            </a:r>
            <a:r>
              <a:rPr dirty="0" sz="2700" spc="-10">
                <a:latin typeface="Calibri"/>
                <a:cs typeface="Calibri"/>
              </a:rPr>
              <a:t>ourselves  </a:t>
            </a:r>
            <a:r>
              <a:rPr dirty="0" sz="2700" spc="-20">
                <a:latin typeface="Calibri"/>
                <a:cs typeface="Calibri"/>
              </a:rPr>
              <a:t>have </a:t>
            </a:r>
            <a:r>
              <a:rPr dirty="0" sz="2700" spc="-5">
                <a:latin typeface="Calibri"/>
                <a:cs typeface="Calibri"/>
              </a:rPr>
              <a:t>been sharing our HIC </a:t>
            </a:r>
            <a:r>
              <a:rPr dirty="0" sz="2700" spc="-15">
                <a:latin typeface="Calibri"/>
                <a:cs typeface="Calibri"/>
              </a:rPr>
              <a:t>protocols </a:t>
            </a:r>
            <a:r>
              <a:rPr dirty="0" sz="2700">
                <a:latin typeface="Calibri"/>
                <a:cs typeface="Calibri"/>
              </a:rPr>
              <a:t>with </a:t>
            </a:r>
            <a:r>
              <a:rPr dirty="0" sz="2700" spc="-5">
                <a:latin typeface="Calibri"/>
                <a:cs typeface="Calibri"/>
              </a:rPr>
              <a:t>non  </a:t>
            </a:r>
            <a:r>
              <a:rPr dirty="0" sz="2700" spc="-10">
                <a:latin typeface="Calibri"/>
                <a:cs typeface="Calibri"/>
              </a:rPr>
              <a:t>accredited</a:t>
            </a:r>
            <a:r>
              <a:rPr dirty="0" sz="2700" spc="-3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hospitals.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5693" y="256159"/>
            <a:ext cx="8053705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423545">
              <a:lnSpc>
                <a:spcPct val="100000"/>
              </a:lnSpc>
              <a:spcBef>
                <a:spcPts val="100"/>
              </a:spcBef>
            </a:pPr>
            <a:r>
              <a:rPr dirty="0" sz="3600" spc="-25"/>
              <a:t>Role </a:t>
            </a:r>
            <a:r>
              <a:rPr dirty="0" sz="3600" spc="-5"/>
              <a:t>of </a:t>
            </a:r>
            <a:r>
              <a:rPr dirty="0" sz="3600"/>
              <a:t>NABH/QM </a:t>
            </a:r>
            <a:r>
              <a:rPr dirty="0" sz="3600" spc="-35"/>
              <a:t>system </a:t>
            </a:r>
            <a:r>
              <a:rPr dirty="0" sz="3600"/>
              <a:t>in </a:t>
            </a:r>
            <a:r>
              <a:rPr dirty="0" sz="3600" spc="-10"/>
              <a:t>improving  </a:t>
            </a:r>
            <a:r>
              <a:rPr dirty="0" sz="3600" spc="-15"/>
              <a:t>process </a:t>
            </a:r>
            <a:r>
              <a:rPr dirty="0" sz="3600"/>
              <a:t>&amp; managing </a:t>
            </a:r>
            <a:r>
              <a:rPr dirty="0" sz="3600" spc="-5"/>
              <a:t>challenges of</a:t>
            </a:r>
            <a:r>
              <a:rPr dirty="0" sz="3600" spc="10"/>
              <a:t> </a:t>
            </a:r>
            <a:r>
              <a:rPr dirty="0" sz="3600" spc="-10"/>
              <a:t>Covid-19</a:t>
            </a:r>
            <a:endParaRPr sz="36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74650" y="1517650"/>
          <a:ext cx="8629650" cy="4051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6200"/>
                <a:gridCol w="4724400"/>
              </a:tblGrid>
              <a:tr h="43040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QMS</a:t>
                      </a:r>
                      <a:r>
                        <a:rPr dirty="0" sz="18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Element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Outcome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–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Efficiency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/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r>
                        <a:rPr dirty="0" sz="18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Reduction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106121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Quality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IPC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team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readily</a:t>
                      </a:r>
                      <a:r>
                        <a:rPr dirty="0" sz="18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available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to 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take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over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8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crisis!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Infection Control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Quality suddenly</a:t>
                      </a:r>
                      <a:r>
                        <a:rPr dirty="0" sz="18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become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15">
                          <a:latin typeface="Calibri"/>
                          <a:cs typeface="Calibri"/>
                        </a:rPr>
                        <a:t>“The”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most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important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wanted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departments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!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1061212">
                <a:tc>
                  <a:txBody>
                    <a:bodyPr/>
                    <a:lstStyle/>
                    <a:p>
                      <a:pPr marL="91440" marR="1428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With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 QMS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already implemented, 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safe 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protocols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readily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available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staff 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already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trained.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Handwashing compliance almost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100</a:t>
                      </a:r>
                      <a:r>
                        <a:rPr dirty="0" sz="18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91440" marR="2540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20">
                          <a:latin typeface="Calibri"/>
                          <a:cs typeface="Calibri"/>
                        </a:rPr>
                        <a:t>Effective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quick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communication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  new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protocols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during</a:t>
                      </a:r>
                      <a:r>
                        <a:rPr dirty="0" sz="18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Covid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Implementation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smoother and 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easier.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742823">
                <a:tc>
                  <a:txBody>
                    <a:bodyPr/>
                    <a:lstStyle/>
                    <a:p>
                      <a:pPr marL="91440" marR="34798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Budget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Quality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Infection  Control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,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Contingency funds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available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More resources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18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hand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5025" y="225297"/>
            <a:ext cx="493776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/>
              <a:t>Access &amp;</a:t>
            </a:r>
            <a:r>
              <a:rPr dirty="0" sz="4400" spc="-70"/>
              <a:t> </a:t>
            </a:r>
            <a:r>
              <a:rPr dirty="0" sz="4400"/>
              <a:t>Accessibility</a:t>
            </a:r>
            <a:endParaRPr sz="4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6050" y="1122807"/>
          <a:ext cx="9010650" cy="5727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4610"/>
                <a:gridCol w="5126355"/>
              </a:tblGrid>
              <a:tr h="59435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QMS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Element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Outcome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–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Efficiency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/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r>
                        <a:rPr dirty="0" sz="1800" spc="-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Reduction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90805" marR="9461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Display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 Awareness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posters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Covid 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related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guidelines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Updated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as and when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changes</a:t>
                      </a:r>
                      <a:r>
                        <a:rPr dirty="0" sz="18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occur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 marR="29591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Eg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–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Only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after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28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days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after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seeing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his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last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patient,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can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medical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professional donate</a:t>
                      </a:r>
                      <a:r>
                        <a:rPr dirty="0" sz="18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blood.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14630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20">
                          <a:latin typeface="Calibri"/>
                          <a:cs typeface="Calibri"/>
                        </a:rPr>
                        <a:t>Safe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Transport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2509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Patient transporters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provided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with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PPE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,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New patient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transport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routes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within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hospital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so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that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there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is  least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exposure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 marR="3308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Ambulances sanitised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after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each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transport, PPE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for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drivers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&amp;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trained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90805" marR="28003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Initial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screening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protocols before  anyone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gets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into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hospital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building  One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bystander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/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patient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policy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Less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foot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fall,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no artificial</a:t>
                      </a:r>
                      <a:r>
                        <a:rPr dirty="0" sz="18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crowding.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 marR="91059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Less 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waste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generated,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less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energy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water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consumption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640067">
                <a:tc>
                  <a:txBody>
                    <a:bodyPr/>
                    <a:lstStyle/>
                    <a:p>
                      <a:pPr marL="90805" marR="518159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Face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punching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instead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biometric 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access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 employees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Easier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.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Staff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confidence</a:t>
                      </a:r>
                      <a:r>
                        <a:rPr dirty="0" sz="18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increased.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Telemedicine</a:t>
                      </a:r>
                      <a:r>
                        <a:rPr dirty="0" sz="18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introduced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Continuity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care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ensured. Apt time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to transit</a:t>
                      </a:r>
                      <a:r>
                        <a:rPr dirty="0" sz="18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to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new technology</a:t>
                      </a:r>
                      <a:r>
                        <a:rPr dirty="0" sz="18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!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47243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Staggered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appointments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patients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Waiting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time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reduced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.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Social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distancing</a:t>
                      </a:r>
                      <a:r>
                        <a:rPr dirty="0" sz="180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maintained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1873" y="324053"/>
            <a:ext cx="354266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15"/>
              <a:t>Care</a:t>
            </a:r>
            <a:r>
              <a:rPr dirty="0" sz="4400" spc="-45"/>
              <a:t> </a:t>
            </a:r>
            <a:r>
              <a:rPr dirty="0" sz="4400" spc="-5"/>
              <a:t>Continuity</a:t>
            </a:r>
            <a:endParaRPr sz="4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2250" y="1045210"/>
          <a:ext cx="8782050" cy="58191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6200"/>
                <a:gridCol w="4876800"/>
              </a:tblGrid>
              <a:tr h="64007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QMS</a:t>
                      </a:r>
                      <a:r>
                        <a:rPr dirty="0" sz="18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Element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Outcome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–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Efficiency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/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r>
                        <a:rPr dirty="0" sz="18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Reduction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Realised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importance of</a:t>
                      </a:r>
                      <a:r>
                        <a:rPr dirty="0" sz="18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self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sufficiency in lab</a:t>
                      </a:r>
                      <a:r>
                        <a:rPr dirty="0" sz="18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testing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92075" marR="30861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Acquired GeneXpert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Covid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testing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–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(RT PCR) 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Being already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NABL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accredited,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adding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on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test 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by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remote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audit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is</a:t>
                      </a:r>
                      <a:r>
                        <a:rPr dirty="0" sz="18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easy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90805" marR="8636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More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demand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from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In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patients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non 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A/c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rooms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Electricity</a:t>
                      </a:r>
                      <a:r>
                        <a:rPr dirty="0" sz="1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saved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algn="just" marL="90805" marR="8255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During lockdown,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when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patient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numbers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were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at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50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%,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general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wards 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shut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rooms allotted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at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general 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ward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rates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2225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Cost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saving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in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terms of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electricity, water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staff 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than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to 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keep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general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wards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fully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operational 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minimal patient</a:t>
                      </a:r>
                      <a:r>
                        <a:rPr dirty="0" sz="1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numbers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algn="just" marL="90805" marR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Entire process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 patient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discharge  monitored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through 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system</a:t>
                      </a:r>
                      <a:r>
                        <a:rPr dirty="0" sz="1800" spc="3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inter 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department communication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through 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whatsapp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groups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discharge</a:t>
                      </a:r>
                      <a:r>
                        <a:rPr dirty="0" sz="18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process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Discharge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time</a:t>
                      </a:r>
                      <a:r>
                        <a:rPr dirty="0" sz="18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reduced.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1188719">
                <a:tc>
                  <a:txBody>
                    <a:bodyPr/>
                    <a:lstStyle/>
                    <a:p>
                      <a:pPr algn="just" marL="90805" marR="844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Patient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doubts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clarifications  addressed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through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Dr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D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Better Life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– a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face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book page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youtube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by </a:t>
                      </a:r>
                      <a:r>
                        <a:rPr dirty="0" sz="1800" spc="-65">
                          <a:latin typeface="Calibri"/>
                          <a:cs typeface="Calibri"/>
                        </a:rPr>
                        <a:t>Dr. 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Danish, 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HOD,</a:t>
                      </a:r>
                      <a:r>
                        <a:rPr dirty="0" sz="18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ER.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898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More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than 1500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questions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answered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since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March 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2020 .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More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than 200 videos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on Covid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– 19 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released.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78073" y="461899"/>
            <a:ext cx="338772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15"/>
              <a:t>Care </a:t>
            </a:r>
            <a:r>
              <a:rPr dirty="0" sz="4400" spc="-5"/>
              <a:t>of</a:t>
            </a:r>
            <a:r>
              <a:rPr dirty="0" sz="4400" spc="-65"/>
              <a:t> </a:t>
            </a:r>
            <a:r>
              <a:rPr dirty="0" sz="4400" spc="-25"/>
              <a:t>Patient</a:t>
            </a:r>
            <a:endParaRPr sz="4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1593850"/>
          <a:ext cx="8248650" cy="4589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6400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QMS</a:t>
                      </a:r>
                      <a:r>
                        <a:rPr dirty="0" sz="18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Element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Outcome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–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Efficiency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/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r>
                        <a:rPr dirty="0" sz="18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Reduction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1440" marR="2628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All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patient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care protocols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revised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in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view  of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safety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 precautions.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5">
                          <a:latin typeface="Calibri"/>
                          <a:cs typeface="Calibri"/>
                        </a:rPr>
                        <a:t>Eg,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CPR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members to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wear</a:t>
                      </a:r>
                      <a:r>
                        <a:rPr dirty="0" sz="1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PPE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91440" marR="20129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More facilities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intensive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&amp;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emergency 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care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41783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ICU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trained nursing 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staff,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intensivists, 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emergency technicians,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Consultants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in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Emergency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Medicine,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More ventillated 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beds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Fever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Clinic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079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Fever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Out patients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segregated from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the 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rest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patients.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Less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physical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contact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with</a:t>
                      </a:r>
                      <a:r>
                        <a:rPr dirty="0" sz="18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patient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Communicate more…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Speak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to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8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patient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express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concern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empathy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Protocols for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non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availability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8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beds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6108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Not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easy to 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refer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patients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to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another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centre.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67130" y="828611"/>
            <a:ext cx="3925570" cy="4453890"/>
            <a:chOff x="667130" y="828611"/>
            <a:chExt cx="3925570" cy="4453890"/>
          </a:xfrm>
        </p:grpSpPr>
        <p:sp>
          <p:nvSpPr>
            <p:cNvPr id="3" name="object 3"/>
            <p:cNvSpPr/>
            <p:nvPr/>
          </p:nvSpPr>
          <p:spPr>
            <a:xfrm>
              <a:off x="676655" y="838200"/>
              <a:ext cx="3906012" cy="44348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71893" y="833374"/>
              <a:ext cx="3916045" cy="4444365"/>
            </a:xfrm>
            <a:custGeom>
              <a:avLst/>
              <a:gdLst/>
              <a:ahLst/>
              <a:cxnLst/>
              <a:rect l="l" t="t" r="r" b="b"/>
              <a:pathLst>
                <a:path w="3916045" h="4444365">
                  <a:moveTo>
                    <a:pt x="0" y="4444365"/>
                  </a:moveTo>
                  <a:lnTo>
                    <a:pt x="3915537" y="4444365"/>
                  </a:lnTo>
                  <a:lnTo>
                    <a:pt x="3915537" y="0"/>
                  </a:lnTo>
                  <a:lnTo>
                    <a:pt x="0" y="0"/>
                  </a:lnTo>
                  <a:lnTo>
                    <a:pt x="0" y="444436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4876800" y="838200"/>
            <a:ext cx="3810000" cy="44622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88340" y="5429199"/>
            <a:ext cx="38366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Initial </a:t>
            </a:r>
            <a:r>
              <a:rPr dirty="0" sz="1800" spc="-10">
                <a:latin typeface="Calibri"/>
                <a:cs typeface="Calibri"/>
              </a:rPr>
              <a:t>Screening </a:t>
            </a:r>
            <a:r>
              <a:rPr dirty="0" sz="1800" spc="-5">
                <a:latin typeface="Calibri"/>
                <a:cs typeface="Calibri"/>
              </a:rPr>
              <a:t>outside </a:t>
            </a:r>
            <a:r>
              <a:rPr dirty="0" sz="1800" spc="-10">
                <a:latin typeface="Calibri"/>
                <a:cs typeface="Calibri"/>
              </a:rPr>
              <a:t>hospital</a:t>
            </a:r>
            <a:r>
              <a:rPr dirty="0" sz="1800" spc="4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building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56175" y="5429199"/>
            <a:ext cx="10826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Fever</a:t>
            </a:r>
            <a:r>
              <a:rPr dirty="0" sz="1800" spc="-8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Clinic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1352" y="461899"/>
            <a:ext cx="578040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10"/>
              <a:t>Medication</a:t>
            </a:r>
            <a:r>
              <a:rPr dirty="0" sz="4400" spc="-45"/>
              <a:t> </a:t>
            </a:r>
            <a:r>
              <a:rPr dirty="0" sz="4400" spc="-5"/>
              <a:t>Management</a:t>
            </a:r>
            <a:endParaRPr sz="4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27050" y="1593850"/>
          <a:ext cx="8248650" cy="36436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6400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QMS</a:t>
                      </a:r>
                      <a:r>
                        <a:rPr dirty="0" sz="18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Element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Outcome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–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Efficiency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/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r>
                        <a:rPr dirty="0" sz="18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Reduction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996823">
                <a:tc>
                  <a:txBody>
                    <a:bodyPr/>
                    <a:lstStyle/>
                    <a:p>
                      <a:pPr marL="91440" marR="4413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Stock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 essential drugs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medicines  increased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frequency of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reorders 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decreased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No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shortages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Reserve list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PTC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approved</a:t>
                      </a:r>
                      <a:r>
                        <a:rPr dirty="0" sz="18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vendors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99682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Disposables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-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Masks, gloves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sanitisers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Usage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increased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!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 marR="255904">
                        <a:lnSpc>
                          <a:spcPct val="100000"/>
                        </a:lnSpc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Started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in house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production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sanitisers 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masks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996823">
                <a:tc>
                  <a:txBody>
                    <a:bodyPr/>
                    <a:lstStyle/>
                    <a:p>
                      <a:pPr algn="just" marL="91440" marR="1879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Strictly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not dispensing medicines without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prescriptions,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especially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cold, cough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, 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fever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etc.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20">
                          <a:latin typeface="Calibri"/>
                          <a:cs typeface="Calibri"/>
                        </a:rPr>
                        <a:t>Safe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practices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441194" y="5537708"/>
            <a:ext cx="45929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alibri"/>
                <a:cs typeface="Calibri"/>
              </a:rPr>
              <a:t>Count </a:t>
            </a:r>
            <a:r>
              <a:rPr dirty="0" sz="1800" b="1">
                <a:latin typeface="Calibri"/>
                <a:cs typeface="Calibri"/>
              </a:rPr>
              <a:t>down </a:t>
            </a:r>
            <a:r>
              <a:rPr dirty="0" sz="1800" spc="-10" b="1">
                <a:latin typeface="Calibri"/>
                <a:cs typeface="Calibri"/>
              </a:rPr>
              <a:t>for </a:t>
            </a:r>
            <a:r>
              <a:rPr dirty="0" sz="1800" b="1">
                <a:latin typeface="Calibri"/>
                <a:cs typeface="Calibri"/>
              </a:rPr>
              <a:t>the </a:t>
            </a:r>
            <a:r>
              <a:rPr dirty="0" sz="1800" spc="-5" b="1">
                <a:latin typeface="Calibri"/>
                <a:cs typeface="Calibri"/>
              </a:rPr>
              <a:t>Covid vaccine </a:t>
            </a:r>
            <a:r>
              <a:rPr dirty="0" sz="1800" b="1">
                <a:latin typeface="Calibri"/>
                <a:cs typeface="Calibri"/>
              </a:rPr>
              <a:t>and</a:t>
            </a:r>
            <a:r>
              <a:rPr dirty="0" sz="1800" spc="-10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medicine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1813" y="461899"/>
            <a:ext cx="603885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25"/>
              <a:t>Patient </a:t>
            </a:r>
            <a:r>
              <a:rPr dirty="0" sz="4400" spc="-5"/>
              <a:t>Rights </a:t>
            </a:r>
            <a:r>
              <a:rPr dirty="0" sz="4400"/>
              <a:t>&amp;</a:t>
            </a:r>
            <a:r>
              <a:rPr dirty="0" sz="4400" spc="-80"/>
              <a:t> </a:t>
            </a:r>
            <a:r>
              <a:rPr dirty="0" sz="4400" spc="-15"/>
              <a:t>Education</a:t>
            </a:r>
            <a:endParaRPr sz="4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1593850"/>
          <a:ext cx="8248650" cy="4589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6200"/>
                <a:gridCol w="4343400"/>
              </a:tblGrid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QMS</a:t>
                      </a:r>
                      <a:r>
                        <a:rPr dirty="0" sz="18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Element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Outcome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–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Efficiency/Cost</a:t>
                      </a:r>
                      <a:r>
                        <a:rPr dirty="0" sz="1800" spc="-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Reduction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1737360">
                <a:tc>
                  <a:txBody>
                    <a:bodyPr/>
                    <a:lstStyle/>
                    <a:p>
                      <a:pPr marL="91440" marR="37211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Patient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education on wearing masks,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maintaining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social</a:t>
                      </a:r>
                      <a:r>
                        <a:rPr dirty="0" sz="18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distancing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575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25">
                          <a:latin typeface="Calibri"/>
                          <a:cs typeface="Calibri"/>
                        </a:rPr>
                        <a:t>Posters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handouts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social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distancing 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etc.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800" spc="-20">
                          <a:latin typeface="Calibri"/>
                          <a:cs typeface="Calibri"/>
                        </a:rPr>
                        <a:t>Stickers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on lift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floors</a:t>
                      </a:r>
                      <a:r>
                        <a:rPr dirty="0" sz="1800" spc="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etc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 marR="254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Hand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washing education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Inpatients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relatives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Hand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sanitiser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all</a:t>
                      </a:r>
                      <a:r>
                        <a:rPr dirty="0" sz="1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visitors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91440" marR="511809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Frequent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Public Announcements  reminding patients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about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Covid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symptoms,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handwashing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social  responsibilities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More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awareness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Online patient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feed</a:t>
                      </a:r>
                      <a:r>
                        <a:rPr dirty="0" sz="1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back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7305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Less paper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work.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No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more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paper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feedback  forms.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Have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designated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spokesperson</a:t>
                      </a:r>
                      <a:r>
                        <a:rPr dirty="0" sz="18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to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tackle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media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Less dissemination of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wrong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information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Sandhya Mahadevan</dc:creator>
  <dc:title>Quality Management Systems Role In Improving Efficiency &amp; Reducing Costs </dc:title>
  <dcterms:created xsi:type="dcterms:W3CDTF">2020-06-22T09:09:35Z</dcterms:created>
  <dcterms:modified xsi:type="dcterms:W3CDTF">2020-06-22T09:09:35Z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2020-06-20T00:00:00Z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2020-06-22T00:00:00Z</vt:filetime>
  </property>
</Properties>
</file>