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73" r:id="rId8"/>
    <p:sldId id="261" r:id="rId9"/>
    <p:sldId id="272" r:id="rId10"/>
    <p:sldId id="263" r:id="rId11"/>
    <p:sldId id="269" r:id="rId12"/>
    <p:sldId id="27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90"/>
  </p:normalViewPr>
  <p:slideViewPr>
    <p:cSldViewPr snapToGrid="0" snapToObjects="1">
      <p:cViewPr varScale="1">
        <p:scale>
          <a:sx n="109" d="100"/>
          <a:sy n="109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6/21/20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6/21/20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6/21/20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6/21/20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6/21/20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80B82-D566-7345-A5DA-74D8E25C6B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Organizational Change</a:t>
            </a:r>
            <a:br>
              <a:rPr lang="en-US" dirty="0"/>
            </a:br>
            <a:r>
              <a:rPr lang="en-US" dirty="0"/>
              <a:t>Key in Safety</a:t>
            </a:r>
            <a:br>
              <a:rPr lang="en-US" dirty="0"/>
            </a:br>
            <a:r>
              <a:rPr lang="en-US" dirty="0"/>
              <a:t>&amp; </a:t>
            </a:r>
            <a:br>
              <a:rPr lang="en-US" dirty="0"/>
            </a:br>
            <a:r>
              <a:rPr lang="en-US" dirty="0"/>
              <a:t>Confidence Building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1C5A4-2572-C84D-8655-44F0F2F35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670245"/>
            <a:ext cx="7315200" cy="1308524"/>
          </a:xfrm>
        </p:spPr>
        <p:txBody>
          <a:bodyPr>
            <a:normAutofit/>
          </a:bodyPr>
          <a:lstStyle/>
          <a:p>
            <a:r>
              <a:rPr lang="en-US" b="1" dirty="0"/>
              <a:t>Dr. Natasha Kaul Verma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   DGM – Operations &amp; 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   </a:t>
            </a:r>
            <a:r>
              <a:rPr lang="en-US" sz="1800" dirty="0" err="1">
                <a:solidFill>
                  <a:schemeClr val="tx1"/>
                </a:solidFill>
              </a:rPr>
              <a:t>Kamalnayan</a:t>
            </a:r>
            <a:r>
              <a:rPr lang="en-US" sz="1800" dirty="0">
                <a:solidFill>
                  <a:schemeClr val="tx1"/>
                </a:solidFill>
              </a:rPr>
              <a:t> Bajaj Hospital, Aurangabad, Maharashtra</a:t>
            </a:r>
          </a:p>
        </p:txBody>
      </p:sp>
    </p:spTree>
    <p:extLst>
      <p:ext uri="{BB962C8B-B14F-4D97-AF65-F5344CB8AC3E}">
        <p14:creationId xmlns:p14="http://schemas.microsoft.com/office/powerpoint/2010/main" val="1881596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0C45-DB57-A742-A38F-05AAC16F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79C27-7DB0-574E-A5D6-90B152059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594" y="316522"/>
            <a:ext cx="7491699" cy="4695210"/>
          </a:xfrm>
        </p:spPr>
        <p:txBody>
          <a:bodyPr/>
          <a:lstStyle/>
          <a:p>
            <a:r>
              <a:rPr lang="en-US" dirty="0"/>
              <a:t>Sneeze Shield</a:t>
            </a:r>
          </a:p>
          <a:p>
            <a:r>
              <a:rPr lang="en-US" dirty="0"/>
              <a:t>Patient Cover</a:t>
            </a:r>
          </a:p>
          <a:p>
            <a:r>
              <a:rPr lang="en-US" dirty="0"/>
              <a:t>Distancing Innovations</a:t>
            </a:r>
          </a:p>
          <a:p>
            <a:r>
              <a:rPr lang="en-US" dirty="0"/>
              <a:t>Video Counselling</a:t>
            </a:r>
          </a:p>
          <a:p>
            <a:r>
              <a:rPr lang="en-US" dirty="0"/>
              <a:t>Tele consult</a:t>
            </a:r>
          </a:p>
          <a:p>
            <a:r>
              <a:rPr lang="en-US" dirty="0"/>
              <a:t>Home Care Packages</a:t>
            </a:r>
          </a:p>
          <a:p>
            <a:r>
              <a:rPr lang="en-US" dirty="0"/>
              <a:t>IT &amp; Tech use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4DF11-81AF-0542-8D02-C374D5C2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975" y="4838700"/>
            <a:ext cx="4038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37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9688A-131B-8341-AE4E-0B903F01D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4" y="1123837"/>
            <a:ext cx="3237186" cy="46011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Some Visuals</a:t>
            </a:r>
          </a:p>
        </p:txBody>
      </p:sp>
      <p:pic>
        <p:nvPicPr>
          <p:cNvPr id="4" name="VIDEO-2020-05-25-15-17-25.mp4">
            <a:hlinkClick r:id="" action="ppaction://media"/>
            <a:extLst>
              <a:ext uri="{FF2B5EF4-FFF2-40B4-BE49-F238E27FC236}">
                <a16:creationId xmlns:a16="http://schemas.microsoft.com/office/drawing/2014/main" id="{80B6DD9E-EAC0-B44A-8747-965CFD5A62F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8738" y="1412875"/>
            <a:ext cx="7315200" cy="4022725"/>
          </a:xfrm>
        </p:spPr>
      </p:pic>
    </p:spTree>
    <p:extLst>
      <p:ext uri="{BB962C8B-B14F-4D97-AF65-F5344CB8AC3E}">
        <p14:creationId xmlns:p14="http://schemas.microsoft.com/office/powerpoint/2010/main" val="265861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C9CE2-D172-2A4F-A99B-BA46ADD38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2610A0-1979-F044-B4A9-03B75EBE7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93" r="2887" b="10904"/>
          <a:stretch/>
        </p:blipFill>
        <p:spPr>
          <a:xfrm>
            <a:off x="3868738" y="1781908"/>
            <a:ext cx="7104062" cy="3247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A5910C-EEA9-4740-908A-7B9E575C0C76}"/>
              </a:ext>
            </a:extLst>
          </p:cNvPr>
          <p:cNvSpPr txBox="1"/>
          <p:nvPr/>
        </p:nvSpPr>
        <p:spPr>
          <a:xfrm>
            <a:off x="4243754" y="5725020"/>
            <a:ext cx="2848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drnatashakaul@gmail.com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1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4067502"/>
            <a:ext cx="7315200" cy="19172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46786" y="3699642"/>
            <a:ext cx="7747585" cy="239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200"/>
              </a:spcBef>
              <a:buClr>
                <a:srgbClr val="40BAD2"/>
              </a:buClr>
            </a:pPr>
            <a:r>
              <a:rPr lang="en-US" sz="2400" i="1" dirty="0">
                <a:solidFill>
                  <a:srgbClr val="40BAD2">
                    <a:lumMod val="75000"/>
                  </a:srgbClr>
                </a:solidFill>
              </a:rPr>
              <a:t>These times are here to Test us, when we sail through having done our Best, we shall feel a deep sense of satisfaction that cannot be equaled. </a:t>
            </a:r>
          </a:p>
          <a:p>
            <a:pPr lvl="0" defTabSz="914400">
              <a:lnSpc>
                <a:spcPct val="90000"/>
              </a:lnSpc>
              <a:spcBef>
                <a:spcPts val="1200"/>
              </a:spcBef>
              <a:buClr>
                <a:srgbClr val="40BAD2"/>
              </a:buClr>
            </a:pPr>
            <a:endParaRPr lang="en-US" sz="2400" i="1" dirty="0">
              <a:solidFill>
                <a:srgbClr val="40BAD2">
                  <a:lumMod val="75000"/>
                </a:srgbClr>
              </a:solidFill>
            </a:endParaRPr>
          </a:p>
          <a:p>
            <a:pPr lvl="0" defTabSz="914400">
              <a:lnSpc>
                <a:spcPct val="90000"/>
              </a:lnSpc>
              <a:spcBef>
                <a:spcPts val="1200"/>
              </a:spcBef>
              <a:buClr>
                <a:srgbClr val="40BAD2"/>
              </a:buClr>
            </a:pPr>
            <a:r>
              <a:rPr lang="en-US" sz="2400" i="1" dirty="0">
                <a:solidFill>
                  <a:srgbClr val="40BAD2">
                    <a:lumMod val="75000"/>
                  </a:srgbClr>
                </a:solidFill>
              </a:rPr>
              <a:t>Each one of us has this opportunity that many generations never had and we pray will never have</a:t>
            </a:r>
            <a:r>
              <a:rPr lang="en-US" sz="2400" dirty="0">
                <a:solidFill>
                  <a:srgbClr val="40BAD2">
                    <a:lumMod val="75000"/>
                  </a:srgbClr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B2BB44-759A-D840-8043-A5ED65909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93077"/>
            <a:ext cx="4126523" cy="340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62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6FDC6-0D17-0745-9EA7-2A26DFFAF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Acceptance and understanding of the Situation (As it changes 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0A1B1-D5C4-CA41-825E-33DDC83BD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-123864"/>
            <a:ext cx="5989435" cy="512064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Dynamic Situation</a:t>
            </a:r>
          </a:p>
          <a:p>
            <a:r>
              <a:rPr lang="en-US" dirty="0"/>
              <a:t>Government Strategy based approach</a:t>
            </a:r>
          </a:p>
          <a:p>
            <a:r>
              <a:rPr lang="en-US" dirty="0"/>
              <a:t>Follow Local Administration</a:t>
            </a:r>
          </a:p>
          <a:p>
            <a:r>
              <a:rPr lang="en-US" dirty="0"/>
              <a:t>Key Guidelines from MOH&amp;FW</a:t>
            </a:r>
          </a:p>
          <a:p>
            <a:r>
              <a:rPr lang="en-US" dirty="0"/>
              <a:t>New Notifications ICMR</a:t>
            </a:r>
          </a:p>
          <a:p>
            <a:r>
              <a:rPr lang="en-US" dirty="0"/>
              <a:t>Stay Updated</a:t>
            </a:r>
          </a:p>
          <a:p>
            <a:r>
              <a:rPr lang="en-US" dirty="0"/>
              <a:t>Drive Organizational changes in sync </a:t>
            </a:r>
          </a:p>
          <a:p>
            <a:r>
              <a:rPr lang="en-US" dirty="0"/>
              <a:t>Strong and unfazed Leadership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8" y="4193629"/>
            <a:ext cx="4147833" cy="23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49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E90C6-29B5-984A-86A2-C1FCA5F8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Phase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 one knew what to expect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843E6-E277-1E4C-BE3C-04E6DFF07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0662" y="115614"/>
            <a:ext cx="7316661" cy="5112389"/>
          </a:xfrm>
        </p:spPr>
        <p:txBody>
          <a:bodyPr/>
          <a:lstStyle/>
          <a:p>
            <a:r>
              <a:rPr lang="en-US" dirty="0"/>
              <a:t>Wary, wait and watch approach </a:t>
            </a:r>
          </a:p>
          <a:p>
            <a:r>
              <a:rPr lang="en-US" dirty="0"/>
              <a:t>Reduced Number of Employees </a:t>
            </a:r>
          </a:p>
          <a:p>
            <a:r>
              <a:rPr lang="en-US" dirty="0"/>
              <a:t>Steep fall in OPD / IPD</a:t>
            </a:r>
          </a:p>
          <a:p>
            <a:r>
              <a:rPr lang="en-US" dirty="0"/>
              <a:t>Stopped Elective Work</a:t>
            </a:r>
          </a:p>
          <a:p>
            <a:r>
              <a:rPr lang="en-US" dirty="0"/>
              <a:t>Work from Home/ On Call/ Limited working hours</a:t>
            </a:r>
          </a:p>
          <a:p>
            <a:r>
              <a:rPr lang="en-US" dirty="0"/>
              <a:t>Based on providing Essential Services</a:t>
            </a:r>
          </a:p>
          <a:p>
            <a:r>
              <a:rPr lang="en-US" dirty="0"/>
              <a:t>Helped Understanding the situation</a:t>
            </a:r>
          </a:p>
          <a:p>
            <a:r>
              <a:rPr lang="en-US" dirty="0"/>
              <a:t>Worked at building resilience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662" y="4581195"/>
            <a:ext cx="3331779" cy="22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90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B8901-89AD-1041-BF22-EEAF6E542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Phase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Lets get going!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7363E-A2EB-8448-B113-2C84A44AC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2464" y="-102074"/>
            <a:ext cx="7315200" cy="5333107"/>
          </a:xfrm>
        </p:spPr>
        <p:txBody>
          <a:bodyPr/>
          <a:lstStyle/>
          <a:p>
            <a:r>
              <a:rPr lang="en-US" dirty="0"/>
              <a:t>Awareness</a:t>
            </a:r>
          </a:p>
          <a:p>
            <a:r>
              <a:rPr lang="en-US" dirty="0"/>
              <a:t>Training</a:t>
            </a:r>
          </a:p>
          <a:p>
            <a:r>
              <a:rPr lang="en-US" dirty="0"/>
              <a:t>Counselling</a:t>
            </a:r>
          </a:p>
          <a:p>
            <a:r>
              <a:rPr lang="en-US" dirty="0"/>
              <a:t>Screening</a:t>
            </a:r>
          </a:p>
          <a:p>
            <a:r>
              <a:rPr lang="en-US" dirty="0"/>
              <a:t>Safety Measures</a:t>
            </a:r>
          </a:p>
          <a:p>
            <a:r>
              <a:rPr lang="en-US" dirty="0"/>
              <a:t>Informative Visuals</a:t>
            </a:r>
          </a:p>
          <a:p>
            <a:r>
              <a:rPr lang="en-US" dirty="0"/>
              <a:t>Flow/ Process changes</a:t>
            </a:r>
          </a:p>
          <a:p>
            <a:r>
              <a:rPr lang="en-US" dirty="0"/>
              <a:t>Infection Control and Disinfection</a:t>
            </a:r>
          </a:p>
          <a:p>
            <a:r>
              <a:rPr lang="en-US" dirty="0"/>
              <a:t>PPE Policy for your Hospital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921" t="5851" r="19493" b="6659"/>
          <a:stretch/>
        </p:blipFill>
        <p:spPr>
          <a:xfrm>
            <a:off x="4084202" y="4451709"/>
            <a:ext cx="2779053" cy="229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60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7DE6E-5C96-FE4B-BD39-FE437FC25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Phase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cant let Fear dictate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ED62E-B4CE-104B-B256-524BBC102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584" y="234462"/>
            <a:ext cx="7315200" cy="5115033"/>
          </a:xfrm>
        </p:spPr>
        <p:txBody>
          <a:bodyPr>
            <a:normAutofit/>
          </a:bodyPr>
          <a:lstStyle/>
          <a:p>
            <a:r>
              <a:rPr lang="en-US" dirty="0"/>
              <a:t>Living with the Virus</a:t>
            </a:r>
          </a:p>
          <a:p>
            <a:r>
              <a:rPr lang="en-US" dirty="0"/>
              <a:t>Resuming regular operations</a:t>
            </a:r>
          </a:p>
          <a:p>
            <a:r>
              <a:rPr lang="en-US" dirty="0"/>
              <a:t>Separating COVID and NON – COVID Services</a:t>
            </a:r>
          </a:p>
          <a:p>
            <a:r>
              <a:rPr lang="en-US" dirty="0"/>
              <a:t>Change in view Positive - Negative vs Symptomatic - Asymptomatic Approach</a:t>
            </a:r>
          </a:p>
          <a:p>
            <a:r>
              <a:rPr lang="en-US" dirty="0"/>
              <a:t>Propagate Each one for Self Message</a:t>
            </a:r>
          </a:p>
          <a:p>
            <a:r>
              <a:rPr lang="en-US" dirty="0"/>
              <a:t>Audit and compliance Teams</a:t>
            </a:r>
          </a:p>
          <a:p>
            <a:r>
              <a:rPr lang="en-US" dirty="0"/>
              <a:t>Contingency Plans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584" y="4619387"/>
            <a:ext cx="2982016" cy="18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91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0AFC4-35DD-324F-B849-4C9206D94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the Positives :-)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Not just COVID +</a:t>
            </a:r>
            <a:r>
              <a:rPr lang="en-US" dirty="0" err="1"/>
              <a:t>ve</a:t>
            </a:r>
            <a:r>
              <a:rPr lang="en-US" dirty="0"/>
              <a:t>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7A0D6-003D-0A4B-B0BE-BE2D49D61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32" y="748492"/>
            <a:ext cx="7931829" cy="5957107"/>
          </a:xfrm>
        </p:spPr>
        <p:txBody>
          <a:bodyPr>
            <a:normAutofit/>
          </a:bodyPr>
          <a:lstStyle/>
          <a:p>
            <a:pPr marL="502920" lvl="1" indent="0">
              <a:buNone/>
            </a:pPr>
            <a:r>
              <a:rPr lang="en-US" sz="2000" b="1" dirty="0"/>
              <a:t>OUTSIDE Factors</a:t>
            </a:r>
          </a:p>
          <a:p>
            <a:pPr lvl="1"/>
            <a:r>
              <a:rPr lang="en-US" sz="2000" dirty="0"/>
              <a:t>Treatment Updates</a:t>
            </a:r>
          </a:p>
          <a:p>
            <a:pPr lvl="1"/>
            <a:r>
              <a:rPr lang="en-US" sz="2000" dirty="0"/>
              <a:t>Focus on Early diagnosis</a:t>
            </a:r>
          </a:p>
          <a:p>
            <a:pPr lvl="1"/>
            <a:r>
              <a:rPr lang="en-US" sz="2000" dirty="0"/>
              <a:t>Home Care for Mild Cases</a:t>
            </a:r>
          </a:p>
          <a:p>
            <a:pPr lvl="1"/>
            <a:r>
              <a:rPr lang="en-US" sz="2000" dirty="0"/>
              <a:t>Plasma Therapy</a:t>
            </a:r>
          </a:p>
          <a:p>
            <a:pPr lvl="1"/>
            <a:r>
              <a:rPr lang="en-US" sz="2000" dirty="0"/>
              <a:t>Drug Trials </a:t>
            </a:r>
          </a:p>
          <a:p>
            <a:pPr lvl="1"/>
            <a:r>
              <a:rPr lang="en-US" sz="2000" dirty="0"/>
              <a:t>Vaccine Trials </a:t>
            </a:r>
          </a:p>
          <a:p>
            <a:pPr lvl="1"/>
            <a:r>
              <a:rPr lang="en-US" sz="2000" dirty="0"/>
              <a:t>Ample PPE Availability</a:t>
            </a:r>
          </a:p>
          <a:p>
            <a:pPr lvl="1"/>
            <a:r>
              <a:rPr lang="en-US" sz="2000" dirty="0"/>
              <a:t>Price capping </a:t>
            </a:r>
          </a:p>
          <a:p>
            <a:pPr lvl="2"/>
            <a:r>
              <a:rPr lang="en-US" dirty="0"/>
              <a:t>RT- PCR</a:t>
            </a:r>
          </a:p>
          <a:p>
            <a:pPr lvl="2"/>
            <a:r>
              <a:rPr lang="en-US" dirty="0"/>
              <a:t>Masks</a:t>
            </a:r>
          </a:p>
          <a:p>
            <a:pPr lvl="2"/>
            <a:r>
              <a:rPr lang="en-US" dirty="0"/>
              <a:t>Hand Sanitizer</a:t>
            </a:r>
          </a:p>
          <a:p>
            <a:pPr marL="502920" lvl="1" indent="0">
              <a:buNone/>
            </a:pPr>
            <a:r>
              <a:rPr lang="en-US" sz="2000" b="1" dirty="0"/>
              <a:t>INSIDE Factors</a:t>
            </a:r>
          </a:p>
          <a:p>
            <a:pPr lvl="1"/>
            <a:r>
              <a:rPr lang="en-US" sz="2000" dirty="0"/>
              <a:t>Workforce Cohesion</a:t>
            </a:r>
          </a:p>
          <a:p>
            <a:pPr lvl="1"/>
            <a:r>
              <a:rPr lang="en-US" sz="2000" dirty="0"/>
              <a:t>Cross functional Team Building</a:t>
            </a:r>
          </a:p>
          <a:p>
            <a:pPr lvl="1"/>
            <a:r>
              <a:rPr lang="en-US" sz="2000" dirty="0"/>
              <a:t>Developing Key long term Skills in organization</a:t>
            </a:r>
          </a:p>
          <a:p>
            <a:pPr lvl="1"/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568" y="1502980"/>
            <a:ext cx="2317005" cy="34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72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EDCB7-F652-E640-9EAC-90F3108C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Precaution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D40B3-E599-2143-BBF9-0C114FB53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314" y="-214923"/>
            <a:ext cx="7315200" cy="6052457"/>
          </a:xfrm>
        </p:spPr>
        <p:txBody>
          <a:bodyPr/>
          <a:lstStyle/>
          <a:p>
            <a:r>
              <a:rPr lang="en-US" dirty="0"/>
              <a:t>Central Empowered Multidisciplinary Committee</a:t>
            </a:r>
          </a:p>
          <a:p>
            <a:r>
              <a:rPr lang="en-US" dirty="0"/>
              <a:t>Regular Meetings </a:t>
            </a:r>
          </a:p>
          <a:p>
            <a:r>
              <a:rPr lang="en-US" dirty="0"/>
              <a:t>Communication is Key</a:t>
            </a:r>
          </a:p>
          <a:p>
            <a:r>
              <a:rPr lang="en-US" dirty="0"/>
              <a:t>Make SOP’s</a:t>
            </a:r>
          </a:p>
          <a:p>
            <a:r>
              <a:rPr lang="en-US" dirty="0"/>
              <a:t>Robust Screening – Patients and Visitors and Employees</a:t>
            </a:r>
          </a:p>
          <a:p>
            <a:r>
              <a:rPr lang="en-US" dirty="0"/>
              <a:t>PPE policy</a:t>
            </a:r>
          </a:p>
          <a:p>
            <a:r>
              <a:rPr lang="en-US" dirty="0"/>
              <a:t>Nodal Officer for COVID Infection Control</a:t>
            </a:r>
          </a:p>
          <a:p>
            <a:r>
              <a:rPr lang="en-US" dirty="0"/>
              <a:t>ICN’s for Monitoring</a:t>
            </a:r>
          </a:p>
          <a:p>
            <a:r>
              <a:rPr lang="en-US" dirty="0"/>
              <a:t>Corrective 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AFAD4-13D3-0D4D-8A2C-9A72138B2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498" y="4846934"/>
            <a:ext cx="41021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46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7DE6E-5C96-FE4B-BD39-FE437FC25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98786"/>
            <a:ext cx="2947482" cy="38359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Address Employee Concerns Proactively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ED62E-B4CE-104B-B256-524BBC102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592" y="798786"/>
            <a:ext cx="7315200" cy="5578568"/>
          </a:xfrm>
        </p:spPr>
        <p:txBody>
          <a:bodyPr>
            <a:normAutofit/>
          </a:bodyPr>
          <a:lstStyle/>
          <a:p>
            <a:r>
              <a:rPr lang="en-US" dirty="0"/>
              <a:t>HCW safety and Security – Insurance (Life &amp; Health)</a:t>
            </a:r>
          </a:p>
          <a:p>
            <a:r>
              <a:rPr lang="en-US" dirty="0"/>
              <a:t>Quarantine/Isolation / Hospitalization facilities / tie ups</a:t>
            </a:r>
          </a:p>
          <a:p>
            <a:r>
              <a:rPr lang="en-US" dirty="0"/>
              <a:t>Counselling Cell / Sessions for Employees mental Health</a:t>
            </a:r>
          </a:p>
          <a:p>
            <a:r>
              <a:rPr lang="en-US" dirty="0"/>
              <a:t>COVID duty HCW’s Rest/ Support/ duty arrangement</a:t>
            </a:r>
          </a:p>
          <a:p>
            <a:r>
              <a:rPr lang="en-US" dirty="0"/>
              <a:t>Buddy System</a:t>
            </a:r>
          </a:p>
          <a:p>
            <a:r>
              <a:rPr lang="en-US" dirty="0"/>
              <a:t>Care for the Elderly HCW</a:t>
            </a:r>
          </a:p>
          <a:p>
            <a:r>
              <a:rPr lang="en-US" dirty="0"/>
              <a:t>Extensive Trainings</a:t>
            </a:r>
          </a:p>
          <a:p>
            <a:r>
              <a:rPr lang="en-US" dirty="0"/>
              <a:t>Meditation</a:t>
            </a:r>
          </a:p>
          <a:p>
            <a:r>
              <a:rPr lang="en-US" dirty="0"/>
              <a:t>AYUSH Support (Homeopathy)</a:t>
            </a:r>
          </a:p>
          <a:p>
            <a:r>
              <a:rPr lang="en-US" dirty="0"/>
              <a:t>Visuals to amplify and sustain training efforts</a:t>
            </a:r>
          </a:p>
          <a:p>
            <a:r>
              <a:rPr lang="en-US" dirty="0"/>
              <a:t>Counselling (Departmental Heads)</a:t>
            </a:r>
          </a:p>
          <a:p>
            <a:r>
              <a:rPr lang="en-US" dirty="0"/>
              <a:t>Appreciate &amp; Motivate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435D6C-0A0C-CD48-BBD5-43533A6E3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4774"/>
            <a:ext cx="38227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21301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597</TotalTime>
  <Words>442</Words>
  <Application>Microsoft Macintosh PowerPoint</Application>
  <PresentationFormat>Widescreen</PresentationFormat>
  <Paragraphs>96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Corbel</vt:lpstr>
      <vt:lpstr>Wingdings 2</vt:lpstr>
      <vt:lpstr>Frame</vt:lpstr>
      <vt:lpstr>Organizational Change Key in Safety &amp;  Confidence Building</vt:lpstr>
      <vt:lpstr>Introduction</vt:lpstr>
      <vt:lpstr>Acceptance and understanding of the Situation (As it changes !)</vt:lpstr>
      <vt:lpstr>First Phase  No one knew what to expect !</vt:lpstr>
      <vt:lpstr>Second Phase  Lets get going! </vt:lpstr>
      <vt:lpstr>Third Phase  We cant let Fear dictate !</vt:lpstr>
      <vt:lpstr>Look at the Positives :-)  Not just COVID +ve !</vt:lpstr>
      <vt:lpstr>Preparation  Precaution   Performance</vt:lpstr>
      <vt:lpstr>Address Employee Concerns Proactively</vt:lpstr>
      <vt:lpstr>Innovations</vt:lpstr>
      <vt:lpstr>Some Visuals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Organizational Change Key in Safety &amp;  Confidence Building</dc:title>
  <dc:creator>Natasha Verma</dc:creator>
  <cp:lastModifiedBy>Natasha Verma</cp:lastModifiedBy>
  <cp:revision>30</cp:revision>
  <dcterms:created xsi:type="dcterms:W3CDTF">2020-06-14T04:12:35Z</dcterms:created>
  <dcterms:modified xsi:type="dcterms:W3CDTF">2020-06-21T05:05:15Z</dcterms:modified>
</cp:coreProperties>
</file>